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1" r:id="rId3"/>
    <p:sldId id="260" r:id="rId4"/>
    <p:sldId id="291" r:id="rId5"/>
    <p:sldId id="288" r:id="rId6"/>
    <p:sldId id="326" r:id="rId7"/>
    <p:sldId id="333" r:id="rId8"/>
    <p:sldId id="263" r:id="rId9"/>
    <p:sldId id="329" r:id="rId10"/>
    <p:sldId id="318" r:id="rId11"/>
    <p:sldId id="330" r:id="rId12"/>
    <p:sldId id="331" r:id="rId13"/>
    <p:sldId id="267" r:id="rId14"/>
    <p:sldId id="319" r:id="rId15"/>
    <p:sldId id="321" r:id="rId16"/>
    <p:sldId id="324" r:id="rId17"/>
    <p:sldId id="323" r:id="rId18"/>
    <p:sldId id="328" r:id="rId19"/>
    <p:sldId id="322" r:id="rId20"/>
    <p:sldId id="262" r:id="rId21"/>
    <p:sldId id="332" r:id="rId22"/>
    <p:sldId id="274" r:id="rId23"/>
    <p:sldId id="27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7"/>
    <a:srgbClr val="554F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212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2024-05-23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jimin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ingmingbae" TargetMode="External"/><Relationship Id="rId4" Type="http://schemas.openxmlformats.org/officeDocument/2006/relationships/hyperlink" Target="https://github.com/JungahKwo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70833" y="1820067"/>
            <a:ext cx="6412231" cy="173085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0800" dirty="0">
                <a:solidFill>
                  <a:srgbClr val="655D5B"/>
                </a:solidFill>
                <a:latin typeface="MS PGothic"/>
              </a:rPr>
              <a:t>Book Shop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52972" y="5472239"/>
            <a:ext cx="5237449" cy="392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rgbClr val="554F4D"/>
                </a:solidFill>
                <a:latin typeface="MS PGothic"/>
              </a:rPr>
              <a:t>조원 </a:t>
            </a:r>
            <a:r>
              <a:rPr lang="en-US" altLang="ko-KR" sz="2000">
                <a:solidFill>
                  <a:srgbClr val="554F4D"/>
                </a:solidFill>
                <a:latin typeface="MS PGothic"/>
              </a:rPr>
              <a:t>:</a:t>
            </a:r>
            <a:r>
              <a:rPr lang="ko-KR" altLang="en-US" sz="2000">
                <a:solidFill>
                  <a:srgbClr val="554F4D"/>
                </a:solidFill>
                <a:latin typeface="MS PGothic"/>
              </a:rPr>
              <a:t> 홍 지 민 </a:t>
            </a:r>
            <a:r>
              <a:rPr lang="en-US" altLang="ko-KR" sz="2000">
                <a:solidFill>
                  <a:srgbClr val="554F4D"/>
                </a:solidFill>
                <a:latin typeface="MS PGothic"/>
              </a:rPr>
              <a:t>,</a:t>
            </a:r>
            <a:r>
              <a:rPr lang="ko-KR" altLang="en-US" sz="2000">
                <a:solidFill>
                  <a:srgbClr val="554F4D"/>
                </a:solidFill>
                <a:latin typeface="MS PGothic"/>
              </a:rPr>
              <a:t> 권 정 아 </a:t>
            </a:r>
            <a:r>
              <a:rPr lang="en-US" altLang="ko-KR" sz="2000">
                <a:solidFill>
                  <a:srgbClr val="554F4D"/>
                </a:solidFill>
                <a:latin typeface="MS PGothic"/>
              </a:rPr>
              <a:t>,</a:t>
            </a:r>
            <a:r>
              <a:rPr lang="ko-KR" altLang="en-US" sz="2000">
                <a:solidFill>
                  <a:srgbClr val="554F4D"/>
                </a:solidFill>
                <a:latin typeface="MS PGothic"/>
              </a:rPr>
              <a:t> 배 민 진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게시판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상품 리뷰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608708" y="4614776"/>
            <a:ext cx="2846903" cy="1749847"/>
            <a:chOff x="884745" y="4948779"/>
            <a:chExt cx="2846903" cy="1749847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636220" y="5056583"/>
              <a:ext cx="1479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새 리뷰 작성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2846903" cy="1252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MS PGothic" panose="020B0600070205080204" pitchFamily="34" charset="-128"/>
                </a:rPr>
                <a:t>-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①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번 작성하기 버튼을 클릭하면</a:t>
              </a:r>
              <a:br>
                <a:rPr lang="en-US" altLang="ko-KR" sz="1300" dirty="0">
                  <a:latin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</a:rPr>
                <a:t> 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리뷰작성 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모달폼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표시</a:t>
              </a:r>
              <a:br>
                <a:rPr lang="en-US" altLang="ko-KR" sz="1300" dirty="0">
                  <a:latin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</a:rPr>
                <a:t>-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작성하기 버튼은 상품 구매자만 </a:t>
              </a:r>
              <a:br>
                <a:rPr lang="en-US" altLang="ko-KR" sz="1300" dirty="0">
                  <a:latin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</a:rPr>
                <a:t> 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표시되도록 설정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68D24B-7549-3AE7-C4FF-DAAD7A150BC8}"/>
              </a:ext>
            </a:extLst>
          </p:cNvPr>
          <p:cNvSpPr txBox="1"/>
          <p:nvPr/>
        </p:nvSpPr>
        <p:spPr>
          <a:xfrm>
            <a:off x="8697626" y="4517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담당자 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ko-KR" altLang="en-US" dirty="0" err="1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권정아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AAEB5AE-68E6-AEC7-A2AB-E37836872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0" y="1058242"/>
            <a:ext cx="3668861" cy="315246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206401-A58E-19BD-53C7-42B27957753C}"/>
              </a:ext>
            </a:extLst>
          </p:cNvPr>
          <p:cNvSpPr/>
          <p:nvPr/>
        </p:nvSpPr>
        <p:spPr>
          <a:xfrm flipV="1">
            <a:off x="3146548" y="4014543"/>
            <a:ext cx="734271" cy="227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DC565-10FE-394A-5F6D-DF69B3403EAC}"/>
              </a:ext>
            </a:extLst>
          </p:cNvPr>
          <p:cNvSpPr txBox="1"/>
          <p:nvPr/>
        </p:nvSpPr>
        <p:spPr>
          <a:xfrm>
            <a:off x="3071571" y="3985968"/>
            <a:ext cx="16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03D9B4F-361F-EC9C-3C28-9743F1C36E81}"/>
              </a:ext>
            </a:extLst>
          </p:cNvPr>
          <p:cNvGrpSpPr/>
          <p:nvPr/>
        </p:nvGrpSpPr>
        <p:grpSpPr>
          <a:xfrm>
            <a:off x="8276655" y="4614776"/>
            <a:ext cx="4023570" cy="2129713"/>
            <a:chOff x="4111186" y="4951792"/>
            <a:chExt cx="4023570" cy="2129713"/>
          </a:xfrm>
        </p:grpSpPr>
        <p:sp>
          <p:nvSpPr>
            <p:cNvPr id="33" name="テキスト ボックス 17">
              <a:extLst>
                <a:ext uri="{FF2B5EF4-FFF2-40B4-BE49-F238E27FC236}">
                  <a16:creationId xmlns:a16="http://schemas.microsoft.com/office/drawing/2014/main" id="{BF2B0A0E-5DD2-7872-825E-8F660B7E84C0}"/>
                </a:ext>
              </a:extLst>
            </p:cNvPr>
            <p:cNvSpPr txBox="1"/>
            <p:nvPr/>
          </p:nvSpPr>
          <p:spPr>
            <a:xfrm>
              <a:off x="5090671" y="5055648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작성된 리뷰 삭제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A003D6-520E-FD8F-90BC-9560D9B6EFAB}"/>
                </a:ext>
              </a:extLst>
            </p:cNvPr>
            <p:cNvSpPr txBox="1"/>
            <p:nvPr/>
          </p:nvSpPr>
          <p:spPr>
            <a:xfrm>
              <a:off x="4111186" y="5528836"/>
              <a:ext cx="4023570" cy="1552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</a:rPr>
                <a:t>-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리뷰 리스트에서 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①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번을 클릭하면 </a:t>
              </a:r>
              <a:br>
                <a:rPr lang="en-US" altLang="ko-KR" sz="1100" dirty="0">
                  <a:latin typeface="MS PGothic" panose="020B0600070205080204" pitchFamily="34" charset="-128"/>
                </a:rPr>
              </a:br>
              <a:r>
                <a:rPr lang="en-US" altLang="ko-KR" sz="1100" dirty="0">
                  <a:latin typeface="MS PGothic" panose="020B0600070205080204" pitchFamily="34" charset="-128"/>
                </a:rPr>
                <a:t> 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해당 리뷰 상세 조회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</a:rPr>
                <a:t>-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②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을 누르면 해당 리뷰 삭제 가능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</a:rPr>
                <a:t>  (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삭제 권한은 해당 리뷰 작성자와 관리자만 할 수 있게 설정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)</a:t>
              </a:r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CDAE9A7-C9B1-A285-C08E-30E5C13E8C47}"/>
                </a:ext>
              </a:extLst>
            </p:cNvPr>
            <p:cNvCxnSpPr/>
            <p:nvPr/>
          </p:nvCxnSpPr>
          <p:spPr>
            <a:xfrm>
              <a:off x="5746490" y="4951792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38719E55-1965-4FAB-DF9E-DA1F11BBB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669" y="1041047"/>
            <a:ext cx="3577542" cy="315246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1F0B52A0-50EE-406B-28C5-3280D3E0D321}"/>
              </a:ext>
            </a:extLst>
          </p:cNvPr>
          <p:cNvGrpSpPr/>
          <p:nvPr/>
        </p:nvGrpSpPr>
        <p:grpSpPr>
          <a:xfrm>
            <a:off x="4558720" y="4614776"/>
            <a:ext cx="2846902" cy="1202737"/>
            <a:chOff x="8641095" y="4980128"/>
            <a:chExt cx="2846902" cy="1202737"/>
          </a:xfrm>
        </p:grpSpPr>
        <p:sp>
          <p:nvSpPr>
            <p:cNvPr id="42" name="テキスト ボックス 17">
              <a:extLst>
                <a:ext uri="{FF2B5EF4-FFF2-40B4-BE49-F238E27FC236}">
                  <a16:creationId xmlns:a16="http://schemas.microsoft.com/office/drawing/2014/main" id="{741C2361-AF74-B47E-6C9F-50837F27BAA8}"/>
                </a:ext>
              </a:extLst>
            </p:cNvPr>
            <p:cNvSpPr txBox="1"/>
            <p:nvPr/>
          </p:nvSpPr>
          <p:spPr>
            <a:xfrm>
              <a:off x="9044193" y="5084407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작성된 리뷰 조회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42A62DC-CB15-4041-82D1-732C50F95C6F}"/>
                </a:ext>
              </a:extLst>
            </p:cNvPr>
            <p:cNvSpPr txBox="1"/>
            <p:nvPr/>
          </p:nvSpPr>
          <p:spPr>
            <a:xfrm>
              <a:off x="8641095" y="5530442"/>
              <a:ext cx="2846902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상품 디테일 화면에서 </a:t>
              </a:r>
              <a:br>
                <a:rPr lang="en-US" altLang="ko-KR" sz="1300" dirty="0">
                  <a:latin typeface="MS PGothic" panose="020B0600070205080204" pitchFamily="34" charset="-128"/>
                </a:rPr>
              </a:br>
              <a:r>
                <a:rPr lang="ko-KR" altLang="en-US" sz="1300" dirty="0">
                  <a:latin typeface="MS PGothic" panose="020B0600070205080204" pitchFamily="34" charset="-128"/>
                </a:rPr>
                <a:t>그 상품에 해당하는 리뷰 조회 가능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214B1A7-3CF7-CF18-B1CF-FDC71E1A5408}"/>
                </a:ext>
              </a:extLst>
            </p:cNvPr>
            <p:cNvCxnSpPr/>
            <p:nvPr/>
          </p:nvCxnSpPr>
          <p:spPr>
            <a:xfrm>
              <a:off x="9700011" y="4980128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60FA3A2-6FAF-8937-9F62-D375EC5A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30" y="1154343"/>
            <a:ext cx="4041008" cy="2627122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26D23F01-FB8F-CF65-2261-1637B0FF5883}"/>
              </a:ext>
            </a:extLst>
          </p:cNvPr>
          <p:cNvSpPr/>
          <p:nvPr/>
        </p:nvSpPr>
        <p:spPr>
          <a:xfrm flipV="1">
            <a:off x="8596297" y="3575419"/>
            <a:ext cx="734271" cy="227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79B52B-3420-9665-1D0F-806903DAEAF6}"/>
              </a:ext>
            </a:extLst>
          </p:cNvPr>
          <p:cNvSpPr txBox="1"/>
          <p:nvPr/>
        </p:nvSpPr>
        <p:spPr>
          <a:xfrm>
            <a:off x="9027947" y="3558536"/>
            <a:ext cx="1690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B1ED70A-9EB3-B4C8-F2D3-041DD5AD9953}"/>
              </a:ext>
            </a:extLst>
          </p:cNvPr>
          <p:cNvSpPr/>
          <p:nvPr/>
        </p:nvSpPr>
        <p:spPr>
          <a:xfrm>
            <a:off x="8485441" y="3844108"/>
            <a:ext cx="3577542" cy="4283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6ED3096-EA51-BE20-8CF1-3CCF08E3BD90}"/>
              </a:ext>
            </a:extLst>
          </p:cNvPr>
          <p:cNvSpPr txBox="1"/>
          <p:nvPr/>
        </p:nvSpPr>
        <p:spPr>
          <a:xfrm>
            <a:off x="8422515" y="4014543"/>
            <a:ext cx="169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53236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API(</a:t>
            </a:r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카카오 로그인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1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427707" y="1157250"/>
            <a:ext cx="7513608" cy="868264"/>
            <a:chOff x="884745" y="4931526"/>
            <a:chExt cx="2846903" cy="868264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977585" y="5017909"/>
              <a:ext cx="71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카카오톡 로그인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2846903" cy="353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300" dirty="0">
                <a:latin typeface="MS PGothic" panose="020B0600070205080204" pitchFamily="34" charset="-128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1065426" y="4931526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正方形/長方形 13">
            <a:extLst>
              <a:ext uri="{FF2B5EF4-FFF2-40B4-BE49-F238E27FC236}">
                <a16:creationId xmlns:a16="http://schemas.microsoft.com/office/drawing/2014/main" id="{90CF0B19-5523-4CBD-9146-213D1ABE9DA7}"/>
              </a:ext>
            </a:extLst>
          </p:cNvPr>
          <p:cNvSpPr/>
          <p:nvPr/>
        </p:nvSpPr>
        <p:spPr>
          <a:xfrm>
            <a:off x="7233989" y="1535019"/>
            <a:ext cx="2947544" cy="3048000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ja-JP" altLang="en-US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F437CB-61C0-7B37-18D4-ECC12E181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14" y="1697798"/>
            <a:ext cx="4553549" cy="29051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CBE0424-6B83-EF85-A79C-C3B88CF65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23" y="1045904"/>
            <a:ext cx="4321833" cy="48933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77E1DD-E94E-9177-904B-ED421A30C432}"/>
              </a:ext>
            </a:extLst>
          </p:cNvPr>
          <p:cNvSpPr/>
          <p:nvPr/>
        </p:nvSpPr>
        <p:spPr>
          <a:xfrm>
            <a:off x="622300" y="3876509"/>
            <a:ext cx="2547409" cy="830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29BC22-A4DE-5B7A-257E-FBC3EDB77720}"/>
              </a:ext>
            </a:extLst>
          </p:cNvPr>
          <p:cNvSpPr txBox="1"/>
          <p:nvPr/>
        </p:nvSpPr>
        <p:spPr>
          <a:xfrm>
            <a:off x="8697626" y="4517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담당자 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홍지민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422308-B306-B733-FEF3-877D9036083E}"/>
              </a:ext>
            </a:extLst>
          </p:cNvPr>
          <p:cNvGrpSpPr/>
          <p:nvPr/>
        </p:nvGrpSpPr>
        <p:grpSpPr>
          <a:xfrm>
            <a:off x="808144" y="5022353"/>
            <a:ext cx="3370983" cy="1334070"/>
            <a:chOff x="8560879" y="4948779"/>
            <a:chExt cx="2546617" cy="1334070"/>
          </a:xfrm>
        </p:grpSpPr>
        <p:sp>
          <p:nvSpPr>
            <p:cNvPr id="23" name="テキスト ボックス 17">
              <a:extLst>
                <a:ext uri="{FF2B5EF4-FFF2-40B4-BE49-F238E27FC236}">
                  <a16:creationId xmlns:a16="http://schemas.microsoft.com/office/drawing/2014/main" id="{17928AF1-7C29-B866-5B0C-731E52126DA0}"/>
                </a:ext>
              </a:extLst>
            </p:cNvPr>
            <p:cNvSpPr txBox="1"/>
            <p:nvPr/>
          </p:nvSpPr>
          <p:spPr>
            <a:xfrm>
              <a:off x="8839235" y="5000053"/>
              <a:ext cx="198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카카오 계정으로 로그인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5E2106-A26F-5CA0-A1D6-F528260F58CF}"/>
                </a:ext>
              </a:extLst>
            </p:cNvPr>
            <p:cNvSpPr txBox="1"/>
            <p:nvPr/>
          </p:nvSpPr>
          <p:spPr>
            <a:xfrm>
              <a:off x="8560879" y="5323419"/>
              <a:ext cx="2546617" cy="959430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①카카오 로그인 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API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②로그인 및 회원가입 동시 진행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③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JSON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데이터 추출하여 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DB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저장</a:t>
              </a:r>
              <a:endParaRPr lang="en-US" altLang="ko-KR" sz="1300" dirty="0">
                <a:latin typeface="MS PGothic" panose="020B0600070205080204" pitchFamily="34" charset="-128"/>
              </a:endParaRP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A5A5806-A6F4-A64C-4504-8A7C433DB5FC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89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F66C66-1264-5105-BDC0-8A21BE23A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99" y="1549906"/>
            <a:ext cx="5802859" cy="4600727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4299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API(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cs typeface="+mn-cs"/>
              </a:rPr>
              <a:t>카카오 로그인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cs typeface="+mn-cs"/>
              </a:rPr>
              <a:t>2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)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554F4D"/>
              </a:solidFill>
              <a:effectLst/>
              <a:uLnTx/>
              <a:uFillTx/>
              <a:latin typeface="MS PGothic" panose="020B0600070205080204" pitchFamily="34" charset="-128"/>
              <a:cs typeface="+mn-cs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427707" y="1157250"/>
            <a:ext cx="7513608" cy="868264"/>
            <a:chOff x="884745" y="4931526"/>
            <a:chExt cx="2846903" cy="868264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977585" y="5017909"/>
              <a:ext cx="713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anose="020B0600070205080204" pitchFamily="34" charset="-128"/>
                  <a:cs typeface="+mn-cs"/>
                </a:rPr>
                <a:t>카카오톡 로그인</a:t>
              </a: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2846903" cy="353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anose="020B0600070205080204" pitchFamily="34" charset="-128"/>
                <a:cs typeface="+mn-cs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1065426" y="4931526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S PGothic" panose="020B0600070205080204" pitchFamily="34" charset="-128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29BC22-A4DE-5B7A-257E-FBC3EDB77720}"/>
              </a:ext>
            </a:extLst>
          </p:cNvPr>
          <p:cNvSpPr txBox="1"/>
          <p:nvPr/>
        </p:nvSpPr>
        <p:spPr>
          <a:xfrm>
            <a:off x="8697626" y="4517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cs typeface="+mn-cs"/>
              </a:rPr>
              <a:t>담당자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4F4D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rPr>
              <a:t>홍지민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554F4D"/>
              </a:solidFill>
              <a:effectLst/>
              <a:uLnTx/>
              <a:uFillTx/>
              <a:latin typeface="MS PGothic" panose="020B0600070205080204" pitchFamily="34" charset="-128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3422308-B306-B733-FEF3-877D9036083E}"/>
              </a:ext>
            </a:extLst>
          </p:cNvPr>
          <p:cNvGrpSpPr/>
          <p:nvPr/>
        </p:nvGrpSpPr>
        <p:grpSpPr>
          <a:xfrm>
            <a:off x="7067752" y="3883099"/>
            <a:ext cx="3969219" cy="2228468"/>
            <a:chOff x="8560879" y="4948779"/>
            <a:chExt cx="2546617" cy="1462799"/>
          </a:xfrm>
        </p:grpSpPr>
        <p:sp>
          <p:nvSpPr>
            <p:cNvPr id="23" name="テキスト ボックス 17">
              <a:extLst>
                <a:ext uri="{FF2B5EF4-FFF2-40B4-BE49-F238E27FC236}">
                  <a16:creationId xmlns:a16="http://schemas.microsoft.com/office/drawing/2014/main" id="{17928AF1-7C29-B866-5B0C-731E52126DA0}"/>
                </a:ext>
              </a:extLst>
            </p:cNvPr>
            <p:cNvSpPr txBox="1"/>
            <p:nvPr/>
          </p:nvSpPr>
          <p:spPr>
            <a:xfrm>
              <a:off x="9135710" y="4954086"/>
              <a:ext cx="16944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anose="020B0600070205080204" pitchFamily="34" charset="-128"/>
                  <a:ea typeface="MS PGothic" panose="020B0600070205080204" pitchFamily="34" charset="-128"/>
                  <a:cs typeface="+mn-cs"/>
                </a:rPr>
                <a:t>추가 정보 입력 화면</a:t>
              </a: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F5E2106-A26F-5CA0-A1D6-F528260F58CF}"/>
                </a:ext>
              </a:extLst>
            </p:cNvPr>
            <p:cNvSpPr txBox="1"/>
            <p:nvPr/>
          </p:nvSpPr>
          <p:spPr>
            <a:xfrm>
              <a:off x="8560879" y="5194689"/>
              <a:ext cx="2546617" cy="1216889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anose="020B0600070205080204" pitchFamily="34" charset="-128"/>
                  <a:cs typeface="+mn-cs"/>
                </a:rPr>
                <a:t>①</a:t>
              </a:r>
              <a:r>
                <a:rPr lang="ko-KR" altLang="en-US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회원 가입 시 필요한 추가 정보 입력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anose="020B0600070205080204" pitchFamily="34" charset="-128"/>
                <a:ea typeface="MS PGothic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anose="020B0600070205080204" pitchFamily="34" charset="-128"/>
                  <a:cs typeface="+mn-cs"/>
                </a:rPr>
                <a:t>②</a:t>
              </a:r>
              <a:r>
                <a:rPr lang="ko-KR" altLang="en-US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카카오에 등록된 고유 </a:t>
              </a:r>
              <a:r>
                <a:rPr lang="en-US" altLang="ko-KR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id </a:t>
              </a:r>
              <a:r>
                <a:rPr lang="ko-KR" altLang="en-US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번호 가지고 와서 출력</a:t>
              </a:r>
              <a:endPara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PGothic" panose="020B0600070205080204" pitchFamily="34" charset="-128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S PGothic" panose="020B0600070205080204" pitchFamily="34" charset="-128"/>
                  <a:cs typeface="+mn-cs"/>
                </a:rPr>
                <a:t>③</a:t>
              </a:r>
              <a:r>
                <a:rPr lang="ko-KR" altLang="en-US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카카오에 등록된 </a:t>
              </a:r>
              <a:r>
                <a:rPr lang="en-US" altLang="ko-KR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email </a:t>
              </a:r>
              <a:r>
                <a:rPr lang="ko-KR" altLang="en-US" sz="1300" dirty="0">
                  <a:solidFill>
                    <a:prstClr val="black"/>
                  </a:solidFill>
                  <a:latin typeface="MS PGothic" panose="020B0600070205080204" pitchFamily="34" charset="-128"/>
                </a:rPr>
                <a:t>가지고 와서 출력</a:t>
              </a:r>
              <a:endParaRPr lang="en-US" altLang="ko-KR" sz="1300" dirty="0">
                <a:solidFill>
                  <a:prstClr val="black"/>
                </a:solidFill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④추가 정보 등록 성공 시 회원 가입 완료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     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alert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메시지 출력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A5A5806-A6F4-A64C-4504-8A7C433DB5FC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1F2DF2AB-3026-7FDD-508B-A1BCB7A9C4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26" y="1769257"/>
            <a:ext cx="3841031" cy="147512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3DF669-3624-A83F-563B-77EB3C7FE5CD}"/>
              </a:ext>
            </a:extLst>
          </p:cNvPr>
          <p:cNvSpPr/>
          <p:nvPr/>
        </p:nvSpPr>
        <p:spPr>
          <a:xfrm>
            <a:off x="1958196" y="3899140"/>
            <a:ext cx="388189" cy="129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89CD65-40A5-90C1-5B28-187678E4DA13}"/>
              </a:ext>
            </a:extLst>
          </p:cNvPr>
          <p:cNvSpPr/>
          <p:nvPr/>
        </p:nvSpPr>
        <p:spPr>
          <a:xfrm flipV="1">
            <a:off x="1820709" y="1911592"/>
            <a:ext cx="1560846" cy="227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ADFDA4-4345-A07F-A687-1F5E70CA8022}"/>
              </a:ext>
            </a:extLst>
          </p:cNvPr>
          <p:cNvSpPr/>
          <p:nvPr/>
        </p:nvSpPr>
        <p:spPr>
          <a:xfrm>
            <a:off x="1958196" y="1919237"/>
            <a:ext cx="596784" cy="1918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6DBA8A-0D3D-2BAA-9596-647A4D98F98A}"/>
              </a:ext>
            </a:extLst>
          </p:cNvPr>
          <p:cNvSpPr txBox="1"/>
          <p:nvPr/>
        </p:nvSpPr>
        <p:spPr>
          <a:xfrm>
            <a:off x="5022198" y="1610020"/>
            <a:ext cx="388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FA96A7-7200-9556-F6DF-D79B94370AB0}"/>
              </a:ext>
            </a:extLst>
          </p:cNvPr>
          <p:cNvSpPr/>
          <p:nvPr/>
        </p:nvSpPr>
        <p:spPr>
          <a:xfrm flipV="1">
            <a:off x="1774556" y="3827845"/>
            <a:ext cx="2141835" cy="2278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CFE4B8-1B74-57A0-4C47-ABCCF7B556D7}"/>
              </a:ext>
            </a:extLst>
          </p:cNvPr>
          <p:cNvSpPr txBox="1"/>
          <p:nvPr/>
        </p:nvSpPr>
        <p:spPr>
          <a:xfrm>
            <a:off x="3030815" y="1885761"/>
            <a:ext cx="342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5A27D69-D50A-2F0E-22B5-41CF233179F0}"/>
              </a:ext>
            </a:extLst>
          </p:cNvPr>
          <p:cNvSpPr/>
          <p:nvPr/>
        </p:nvSpPr>
        <p:spPr>
          <a:xfrm flipV="1">
            <a:off x="7270771" y="1911590"/>
            <a:ext cx="3425984" cy="13327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80731A-D2E5-E200-0911-93FAA8386EFD}"/>
              </a:ext>
            </a:extLst>
          </p:cNvPr>
          <p:cNvSpPr txBox="1"/>
          <p:nvPr/>
        </p:nvSpPr>
        <p:spPr>
          <a:xfrm>
            <a:off x="3545303" y="3796613"/>
            <a:ext cx="303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MS PGothic" panose="020B0600070205080204" pitchFamily="34" charset="-128"/>
              </a:rPr>
              <a:t>③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4CE9E2-EAA2-0CF9-71DB-AE082C120E6C}"/>
              </a:ext>
            </a:extLst>
          </p:cNvPr>
          <p:cNvSpPr/>
          <p:nvPr/>
        </p:nvSpPr>
        <p:spPr>
          <a:xfrm flipV="1">
            <a:off x="622298" y="1586158"/>
            <a:ext cx="5114267" cy="45644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36B5BE-9012-1020-8EC7-859AB0E88969}"/>
              </a:ext>
            </a:extLst>
          </p:cNvPr>
          <p:cNvSpPr txBox="1"/>
          <p:nvPr/>
        </p:nvSpPr>
        <p:spPr>
          <a:xfrm>
            <a:off x="10039039" y="1937333"/>
            <a:ext cx="493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MS PGothic" panose="020B0600070205080204" pitchFamily="34" charset="-128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4157265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직선 연결선 1"/>
          <p:cNvSpPr/>
          <p:nvPr/>
        </p:nvSpPr>
        <p:spPr>
          <a:xfrm>
            <a:off x="622300" y="918713"/>
            <a:ext cx="115697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TextBox 5"/>
          <p:cNvSpPr txBox="1"/>
          <p:nvPr/>
        </p:nvSpPr>
        <p:spPr>
          <a:xfrm>
            <a:off x="846453" y="213585"/>
            <a:ext cx="4958918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t>API(</a:t>
            </a:r>
            <a:r>
              <a:rPr>
                <a:latin typeface="+mj-lt"/>
                <a:ea typeface="+mj-ea"/>
                <a:cs typeface="+mj-cs"/>
                <a:sym typeface="이롭게 바탕체 Medium"/>
              </a:rPr>
              <a:t>아임포트 카카오 결제</a:t>
            </a:r>
            <a:r>
              <a:t>)</a:t>
            </a:r>
          </a:p>
        </p:txBody>
      </p:sp>
      <p:grpSp>
        <p:nvGrpSpPr>
          <p:cNvPr id="289" name="그룹 30"/>
          <p:cNvGrpSpPr/>
          <p:nvPr/>
        </p:nvGrpSpPr>
        <p:grpSpPr>
          <a:xfrm>
            <a:off x="492959" y="5160497"/>
            <a:ext cx="7337473" cy="1418079"/>
            <a:chOff x="-80887" y="0"/>
            <a:chExt cx="7337471" cy="1418077"/>
          </a:xfrm>
        </p:grpSpPr>
        <p:sp>
          <p:nvSpPr>
            <p:cNvPr id="286" name="テキスト ボックス 17"/>
            <p:cNvSpPr txBox="1"/>
            <p:nvPr/>
          </p:nvSpPr>
          <p:spPr>
            <a:xfrm>
              <a:off x="-80887" y="74978"/>
              <a:ext cx="7337471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t>           </a:t>
              </a: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카카오 결제</a:t>
              </a:r>
            </a:p>
          </p:txBody>
        </p:sp>
        <p:sp>
          <p:nvSpPr>
            <p:cNvPr id="287" name="TextBox 15"/>
            <p:cNvSpPr txBox="1"/>
            <p:nvPr/>
          </p:nvSpPr>
          <p:spPr>
            <a:xfrm>
              <a:off x="-73719" y="467595"/>
              <a:ext cx="7322221" cy="9504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30342" indent="-130342">
                <a:lnSpc>
                  <a:spcPct val="150000"/>
                </a:lnSpc>
                <a:buSzPct val="100000"/>
                <a:buChar char="❖"/>
                <a:defRPr sz="1300"/>
              </a:pPr>
              <a:r>
                <a:rPr dirty="0"/>
                <a:t> </a:t>
              </a:r>
              <a:r>
                <a:rPr dirty="0" err="1"/>
                <a:t>최종결제</a:t>
              </a:r>
              <a:r>
                <a:rPr dirty="0"/>
                <a:t> </a:t>
              </a:r>
              <a:r>
                <a:rPr dirty="0" err="1"/>
                <a:t>하기</a:t>
              </a:r>
              <a:r>
                <a:rPr dirty="0"/>
                <a:t> </a:t>
              </a:r>
              <a:r>
                <a:rPr dirty="0" err="1"/>
                <a:t>결제수단</a:t>
              </a:r>
              <a:r>
                <a:rPr dirty="0"/>
                <a:t> : </a:t>
              </a:r>
              <a:r>
                <a:rPr dirty="0" err="1"/>
                <a:t>카카오페이로</a:t>
              </a:r>
              <a:r>
                <a:rPr dirty="0"/>
                <a:t> </a:t>
              </a:r>
              <a:r>
                <a:rPr dirty="0" err="1"/>
                <a:t>설정</a:t>
              </a:r>
              <a:endParaRPr dirty="0"/>
            </a:p>
            <a:p>
              <a:pPr marL="130342" indent="-130342">
                <a:lnSpc>
                  <a:spcPct val="150000"/>
                </a:lnSpc>
                <a:buSzPct val="100000"/>
                <a:buChar char="❖"/>
                <a:defRPr sz="1300"/>
              </a:pPr>
              <a:r>
                <a:rPr dirty="0"/>
                <a:t> </a:t>
              </a:r>
              <a:r>
                <a:rPr dirty="0" err="1"/>
                <a:t>아임포트</a:t>
              </a:r>
              <a:r>
                <a:rPr dirty="0"/>
                <a:t> </a:t>
              </a:r>
              <a:r>
                <a:rPr dirty="0" err="1"/>
                <a:t>API이용하여</a:t>
              </a:r>
              <a:r>
                <a:rPr dirty="0"/>
                <a:t> </a:t>
              </a:r>
              <a:r>
                <a:rPr dirty="0" err="1"/>
                <a:t>카카오결제</a:t>
              </a:r>
              <a:r>
                <a:rPr dirty="0"/>
                <a:t> </a:t>
              </a:r>
              <a:r>
                <a:rPr dirty="0" err="1"/>
                <a:t>기능</a:t>
              </a:r>
              <a:r>
                <a:rPr dirty="0"/>
                <a:t> </a:t>
              </a:r>
              <a:r>
                <a:rPr dirty="0" err="1"/>
                <a:t>구현</a:t>
              </a:r>
              <a:r>
                <a:rPr dirty="0"/>
                <a:t> </a:t>
              </a:r>
            </a:p>
            <a:p>
              <a:pPr marL="130342" indent="-130342">
                <a:lnSpc>
                  <a:spcPct val="150000"/>
                </a:lnSpc>
                <a:buSzPct val="100000"/>
                <a:buChar char="❖"/>
                <a:defRPr sz="1300"/>
              </a:pPr>
              <a:r>
                <a:rPr dirty="0"/>
                <a:t> </a:t>
              </a:r>
              <a:r>
                <a:rPr dirty="0" err="1"/>
                <a:t>결제</a:t>
              </a:r>
              <a:r>
                <a:rPr dirty="0"/>
                <a:t> </a:t>
              </a:r>
              <a:r>
                <a:rPr dirty="0" err="1"/>
                <a:t>완료</a:t>
              </a:r>
              <a:r>
                <a:rPr dirty="0"/>
                <a:t> 후 </a:t>
              </a:r>
              <a:r>
                <a:rPr dirty="0" err="1"/>
                <a:t>결제완료</a:t>
              </a:r>
              <a:r>
                <a:rPr dirty="0"/>
                <a:t> </a:t>
              </a:r>
              <a:r>
                <a:rPr dirty="0" err="1"/>
                <a:t>알림창</a:t>
              </a:r>
              <a:r>
                <a:rPr dirty="0"/>
                <a:t> </a:t>
              </a:r>
              <a:r>
                <a:rPr dirty="0" err="1"/>
                <a:t>생성</a:t>
              </a:r>
              <a:r>
                <a:rPr dirty="0"/>
                <a:t> 및 </a:t>
              </a:r>
              <a:r>
                <a:rPr dirty="0" err="1"/>
                <a:t>DB에</a:t>
              </a:r>
              <a:r>
                <a:rPr dirty="0"/>
                <a:t> </a:t>
              </a:r>
              <a:r>
                <a:rPr dirty="0" err="1"/>
                <a:t>결제정보</a:t>
              </a:r>
              <a:r>
                <a:rPr dirty="0"/>
                <a:t> </a:t>
              </a:r>
              <a:r>
                <a:rPr dirty="0" err="1"/>
                <a:t>저장</a:t>
              </a:r>
              <a:r>
                <a:rPr dirty="0"/>
                <a:t>  </a:t>
              </a:r>
            </a:p>
          </p:txBody>
        </p:sp>
        <p:sp>
          <p:nvSpPr>
            <p:cNvPr id="288" name="직선 연결선 3"/>
            <p:cNvSpPr/>
            <p:nvPr/>
          </p:nvSpPr>
          <p:spPr>
            <a:xfrm>
              <a:off x="525658" y="0"/>
              <a:ext cx="1587635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0" name="직사각형 31"/>
          <p:cNvSpPr/>
          <p:nvPr/>
        </p:nvSpPr>
        <p:spPr>
          <a:xfrm>
            <a:off x="-6" y="-1"/>
            <a:ext cx="86588" cy="68759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pic>
        <p:nvPicPr>
          <p:cNvPr id="291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6" y="1356878"/>
            <a:ext cx="4606720" cy="338524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직사각형 6"/>
          <p:cNvSpPr/>
          <p:nvPr/>
        </p:nvSpPr>
        <p:spPr>
          <a:xfrm>
            <a:off x="620979" y="3437999"/>
            <a:ext cx="687897" cy="306239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pic>
        <p:nvPicPr>
          <p:cNvPr id="293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575" y="1184490"/>
            <a:ext cx="2622241" cy="1039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그림 13" descr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521" y="1015233"/>
            <a:ext cx="3578503" cy="4072215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직사각형 14"/>
          <p:cNvSpPr/>
          <p:nvPr/>
        </p:nvSpPr>
        <p:spPr>
          <a:xfrm>
            <a:off x="7003757" y="4711875"/>
            <a:ext cx="2018963" cy="27887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296" name="TextBox 16"/>
          <p:cNvSpPr txBox="1"/>
          <p:nvPr/>
        </p:nvSpPr>
        <p:spPr>
          <a:xfrm>
            <a:off x="8743345" y="451749"/>
            <a:ext cx="270891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rPr>
                <a:latin typeface="+mj-lt"/>
                <a:ea typeface="+mj-ea"/>
                <a:cs typeface="+mj-cs"/>
                <a:sym typeface="이롭게 바탕체 Medium"/>
              </a:rPr>
              <a:t>담당자 </a:t>
            </a:r>
            <a:r>
              <a:t>: 배민진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7DAF2E9A-71C7-BFF9-F968-B76F707D9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2" y="978678"/>
            <a:ext cx="9611200" cy="352333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18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444447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Crawling</a:t>
            </a:r>
            <a:endParaRPr lang="ko-KR" altLang="en-US" sz="3600" dirty="0">
              <a:solidFill>
                <a:srgbClr val="444447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6581" y="4736611"/>
            <a:ext cx="8352569" cy="1969337"/>
            <a:chOff x="884745" y="4753247"/>
            <a:chExt cx="3153421" cy="1969337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985507" y="4838777"/>
              <a:ext cx="14132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 err="1">
                  <a:latin typeface="MS PGothic" panose="020B0600070205080204" pitchFamily="34" charset="-128"/>
                </a:rPr>
                <a:t>크롤링으로</a:t>
              </a:r>
              <a:r>
                <a:rPr kumimoji="1" lang="ko-KR" altLang="en-US" dirty="0">
                  <a:latin typeface="MS PGothic" panose="020B0600070205080204" pitchFamily="34" charset="-128"/>
                </a:rPr>
                <a:t> 책 관련 정보 보여주기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164080"/>
              <a:ext cx="3153421" cy="1558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Selenium Library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를 이용해 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Crawling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한 동영상 데이터를 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Parsing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하여 웹사이트에 보여주는 기능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</a:t>
              </a:r>
              <a:r>
                <a:rPr lang="en-US" altLang="ko-KR" sz="11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(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책 판매사이트에 맞게 추천도서 읽어주는 동영상으로 </a:t>
              </a:r>
              <a:r>
                <a:rPr lang="en-US" altLang="ko-KR" sz="11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Crawling)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 </a:t>
              </a:r>
              <a:endParaRPr lang="en-US" altLang="ko-KR" sz="11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</a:t>
              </a:r>
              <a:r>
                <a:rPr lang="en-US" altLang="ko-KR"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Jsoup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Library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를 이용해 새로 출판된 책 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Crawling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한 데이터를 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Parsing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하여 웹페이지 상단에 표시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</a:t>
              </a:r>
              <a:r>
                <a:rPr lang="en-US" altLang="ko-KR" sz="11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</a:t>
              </a:r>
              <a:r>
                <a:rPr lang="ko-KR" altLang="en-US" sz="1100" dirty="0">
                  <a:latin typeface="MS PGothic" panose="020B0600070205080204" pitchFamily="34" charset="-128"/>
                </a:rPr>
                <a:t>조회해온 정보 개수만큼 슬라이드 화면에 표시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	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③링크를 클릭하면 해당 책 판매 사이트로 이동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1096890" y="4753247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4815711-373C-1F93-B416-946D91085058}"/>
              </a:ext>
            </a:extLst>
          </p:cNvPr>
          <p:cNvSpPr/>
          <p:nvPr/>
        </p:nvSpPr>
        <p:spPr>
          <a:xfrm>
            <a:off x="1033446" y="2795648"/>
            <a:ext cx="2331682" cy="17063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8DDADF-01C5-CE24-C110-70A0C56748A6}"/>
              </a:ext>
            </a:extLst>
          </p:cNvPr>
          <p:cNvSpPr/>
          <p:nvPr/>
        </p:nvSpPr>
        <p:spPr>
          <a:xfrm>
            <a:off x="3409589" y="1270431"/>
            <a:ext cx="7530079" cy="1789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C2618E-E11C-F482-1B15-373E5A25E65E}"/>
              </a:ext>
            </a:extLst>
          </p:cNvPr>
          <p:cNvSpPr/>
          <p:nvPr/>
        </p:nvSpPr>
        <p:spPr>
          <a:xfrm>
            <a:off x="4964280" y="2657476"/>
            <a:ext cx="1893720" cy="255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36BD9B-0BE1-7C5B-EF9E-39F392793A17}"/>
              </a:ext>
            </a:extLst>
          </p:cNvPr>
          <p:cNvSpPr txBox="1"/>
          <p:nvPr/>
        </p:nvSpPr>
        <p:spPr>
          <a:xfrm>
            <a:off x="8697626" y="4517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담당자 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ko-KR" altLang="en-US" dirty="0" err="1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권정아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F00D1D-46EC-F5CE-B405-509172183F91}"/>
              </a:ext>
            </a:extLst>
          </p:cNvPr>
          <p:cNvSpPr txBox="1"/>
          <p:nvPr/>
        </p:nvSpPr>
        <p:spPr>
          <a:xfrm>
            <a:off x="1033445" y="4085693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14E38-E576-977E-A9E4-3CEEF087848A}"/>
              </a:ext>
            </a:extLst>
          </p:cNvPr>
          <p:cNvSpPr txBox="1"/>
          <p:nvPr/>
        </p:nvSpPr>
        <p:spPr>
          <a:xfrm>
            <a:off x="9860641" y="1388758"/>
            <a:ext cx="169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3F565F-4C1C-446E-CF86-2FB69568362E}"/>
              </a:ext>
            </a:extLst>
          </p:cNvPr>
          <p:cNvSpPr txBox="1"/>
          <p:nvPr/>
        </p:nvSpPr>
        <p:spPr>
          <a:xfrm>
            <a:off x="6498066" y="2614293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53112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444447"/>
                </a:solidFill>
                <a:latin typeface="MS PGothic" panose="020B0600070205080204" pitchFamily="34" charset="-128"/>
              </a:rPr>
              <a:t>검색 기능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358996" y="5196704"/>
            <a:ext cx="5013104" cy="1140158"/>
            <a:chOff x="884745" y="4958304"/>
            <a:chExt cx="5013104" cy="1140158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149215" y="5076707"/>
              <a:ext cx="19639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원하는 상품 검색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5013104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>
                  <a:latin typeface="MS PGothic" panose="020B0600070205080204" pitchFamily="34" charset="-128"/>
                </a:rPr>
                <a:t>①특정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단어만 입력해도 관련 상품 조회 가능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②조회 된 상품을 장바구니에 넣거나 바로 결제해서 구매 가능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1396458" y="4958304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29DD6E-335C-EC0A-5449-E0251AC00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39" y="977511"/>
            <a:ext cx="5779985" cy="45643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486B146-A062-38E2-E54C-D23E697BAB4B}"/>
              </a:ext>
            </a:extLst>
          </p:cNvPr>
          <p:cNvSpPr/>
          <p:nvPr/>
        </p:nvSpPr>
        <p:spPr>
          <a:xfrm>
            <a:off x="6467475" y="977511"/>
            <a:ext cx="2800349" cy="338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64DC2D-9CCE-2C2E-DAE4-E9874FC3B02F}"/>
              </a:ext>
            </a:extLst>
          </p:cNvPr>
          <p:cNvSpPr/>
          <p:nvPr/>
        </p:nvSpPr>
        <p:spPr>
          <a:xfrm>
            <a:off x="7686675" y="3854950"/>
            <a:ext cx="1647825" cy="526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92B317-E305-7370-9AAE-8581557780A0}"/>
              </a:ext>
            </a:extLst>
          </p:cNvPr>
          <p:cNvSpPr txBox="1"/>
          <p:nvPr/>
        </p:nvSpPr>
        <p:spPr>
          <a:xfrm>
            <a:off x="6407150" y="947288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A06D8-A525-62CB-ACCD-D31E168C6FF4}"/>
              </a:ext>
            </a:extLst>
          </p:cNvPr>
          <p:cNvSpPr txBox="1"/>
          <p:nvPr/>
        </p:nvSpPr>
        <p:spPr>
          <a:xfrm>
            <a:off x="7689120" y="3917507"/>
            <a:ext cx="16900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103724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327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주문 배송 관련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7623657" y="4884150"/>
            <a:ext cx="3590064" cy="1660527"/>
            <a:chOff x="764234" y="4948779"/>
            <a:chExt cx="3590064" cy="1660527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787340" y="507670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장바구니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764234" y="5446039"/>
              <a:ext cx="3590064" cy="1163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1. 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담은 개수만큼 총 토탈 금액 조회 가능</a:t>
              </a:r>
              <a:endParaRPr lang="en-US" altLang="ko-KR" sz="12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2. 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원하지 않는 제품은 장바구니에서 삭제 가능</a:t>
              </a:r>
              <a:endParaRPr lang="en-US" altLang="ko-KR" sz="12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3.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 최종 조회된 금액으로 결제</a:t>
              </a:r>
              <a:r>
                <a:rPr lang="en-US" altLang="ko-KR" sz="12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dirty="0">
                  <a:latin typeface="MS PGothic" panose="020B0600070205080204" pitchFamily="34" charset="-128"/>
                </a:rPr>
                <a:t>①</a:t>
              </a:r>
              <a:r>
                <a:rPr lang="ko-KR" altLang="en-US" sz="1200" dirty="0" err="1">
                  <a:latin typeface="MS PGothic" panose="020B0600070205080204" pitchFamily="34" charset="-128"/>
                </a:rPr>
                <a:t>쇼핑계속하기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 버튼 </a:t>
              </a:r>
              <a:r>
                <a:rPr lang="ko-KR" altLang="en-US" sz="1200" dirty="0" err="1">
                  <a:latin typeface="MS PGothic" panose="020B0600070205080204" pitchFamily="34" charset="-128"/>
                </a:rPr>
                <a:t>클릭시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 </a:t>
              </a:r>
              <a:r>
                <a:rPr lang="ko-KR" altLang="en-US" sz="1200" dirty="0" err="1">
                  <a:latin typeface="MS PGothic" panose="020B0600070205080204" pitchFamily="34" charset="-128"/>
                </a:rPr>
                <a:t>메인화면으로</a:t>
              </a:r>
              <a:r>
                <a:rPr lang="ko-KR" altLang="en-US" sz="1200" dirty="0">
                  <a:latin typeface="MS PGothic" panose="020B0600070205080204" pitchFamily="34" charset="-128"/>
                </a:rPr>
                <a:t> 이동</a:t>
              </a:r>
              <a:endParaRPr lang="en-US" altLang="ko-KR" sz="12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565944" y="4884150"/>
            <a:ext cx="5416793" cy="1249444"/>
            <a:chOff x="3646684" y="4948779"/>
            <a:chExt cx="5416793" cy="1249444"/>
          </a:xfrm>
        </p:grpSpPr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229415" y="5076707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주문 배송 조회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3646684" y="5545800"/>
              <a:ext cx="5416793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①장바구니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&amp;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주문배송 클릭하면 해당 페이지로 이동하여 조회 가능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②해당 제품 상세페이지로 이동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BE6C13-78A7-E2F6-3601-8CEE4F63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44" y="1136471"/>
            <a:ext cx="5012126" cy="354422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22ECF1-2567-4DF2-2353-BB8424295939}"/>
              </a:ext>
            </a:extLst>
          </p:cNvPr>
          <p:cNvSpPr/>
          <p:nvPr/>
        </p:nvSpPr>
        <p:spPr>
          <a:xfrm>
            <a:off x="4620174" y="1126653"/>
            <a:ext cx="1104352" cy="293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E4B37C-2139-DFEF-9CFC-26A6715C0C4F}"/>
              </a:ext>
            </a:extLst>
          </p:cNvPr>
          <p:cNvSpPr/>
          <p:nvPr/>
        </p:nvSpPr>
        <p:spPr>
          <a:xfrm>
            <a:off x="2059114" y="3457049"/>
            <a:ext cx="908118" cy="2862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605F47-2E03-AF03-9973-314B90D5B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59" y="1046640"/>
            <a:ext cx="5699475" cy="3634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0E9615-F8DF-BBF7-6926-D0AD5602DF5D}"/>
              </a:ext>
            </a:extLst>
          </p:cNvPr>
          <p:cNvSpPr txBox="1"/>
          <p:nvPr/>
        </p:nvSpPr>
        <p:spPr>
          <a:xfrm>
            <a:off x="5386240" y="1132353"/>
            <a:ext cx="35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63F1B0-5A9F-B89C-129F-FAADCD517A9E}"/>
              </a:ext>
            </a:extLst>
          </p:cNvPr>
          <p:cNvSpPr txBox="1"/>
          <p:nvPr/>
        </p:nvSpPr>
        <p:spPr>
          <a:xfrm>
            <a:off x="2011832" y="3460485"/>
            <a:ext cx="16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C9ACA7-77B9-6BF1-6765-34C2E4EAC7B7}"/>
              </a:ext>
            </a:extLst>
          </p:cNvPr>
          <p:cNvSpPr txBox="1"/>
          <p:nvPr/>
        </p:nvSpPr>
        <p:spPr>
          <a:xfrm>
            <a:off x="9670667" y="4252064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40ECC5-758F-8065-1AA3-D18528945F02}"/>
              </a:ext>
            </a:extLst>
          </p:cNvPr>
          <p:cNvSpPr/>
          <p:nvPr/>
        </p:nvSpPr>
        <p:spPr>
          <a:xfrm>
            <a:off x="9201264" y="4271032"/>
            <a:ext cx="829064" cy="316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9255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290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관리자 기능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8882077" y="4895302"/>
            <a:ext cx="2539901" cy="1149683"/>
            <a:chOff x="1141417" y="4948779"/>
            <a:chExt cx="2539901" cy="1149683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722854" y="5012743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게시판 관리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141417" y="5446039"/>
              <a:ext cx="2539901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관리자 페이지에서 게시판 조회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ko-KR" altLang="en-US" sz="1300" dirty="0">
                  <a:latin typeface="MS PGothic" panose="020B0600070205080204" pitchFamily="34" charset="-128"/>
                </a:rPr>
                <a:t>삭제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작성 기능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4586576" y="4895302"/>
            <a:ext cx="3018847" cy="1520237"/>
            <a:chOff x="4714845" y="4948779"/>
            <a:chExt cx="3018847" cy="1520237"/>
          </a:xfrm>
        </p:grpSpPr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542001" y="5087447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상품 관리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714845" y="5516511"/>
              <a:ext cx="3018847" cy="952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ⓛ해당 상품 이미지 파일 등록 가능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②공란이 있을 경우 옆에 경고문 알림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(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입력하면 경고문 없어지는 기능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)</a:t>
              </a:r>
              <a:endParaRPr lang="ko-KR" altLang="en-US" sz="1300" dirty="0">
                <a:latin typeface="MS PGothic" panose="020B0600070205080204" pitchFamily="34" charset="-128"/>
              </a:endParaRP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675640" y="4895302"/>
            <a:ext cx="2714494" cy="1627190"/>
            <a:chOff x="8601565" y="4948779"/>
            <a:chExt cx="2714494" cy="1627190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9210307" y="5087447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관리자 메뉴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601565" y="5409559"/>
              <a:ext cx="2714494" cy="1166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상품관리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주문관리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게시판 관리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MS PGothic" panose="020B0600070205080204" pitchFamily="34" charset="-128"/>
                </a:rPr>
                <a:t>관리자 아이디로 로그인 했을 경우에만 </a:t>
              </a:r>
              <a:endParaRPr lang="en-US" altLang="ko-KR" sz="11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MS PGothic" panose="020B0600070205080204" pitchFamily="34" charset="-128"/>
                </a:rPr>
                <a:t>보이는 사이드 메뉴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9353FA-6F6E-2B41-BE66-36CA67DC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434" y="1332766"/>
            <a:ext cx="3678097" cy="34322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75E71E-42BF-1364-DADE-A42BA23BB885}"/>
              </a:ext>
            </a:extLst>
          </p:cNvPr>
          <p:cNvSpPr/>
          <p:nvPr/>
        </p:nvSpPr>
        <p:spPr>
          <a:xfrm>
            <a:off x="7223910" y="1471513"/>
            <a:ext cx="815233" cy="292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9201F5-F3F7-3168-FDA8-5DC59136E0B3}"/>
              </a:ext>
            </a:extLst>
          </p:cNvPr>
          <p:cNvSpPr/>
          <p:nvPr/>
        </p:nvSpPr>
        <p:spPr>
          <a:xfrm>
            <a:off x="6753773" y="1960424"/>
            <a:ext cx="1128757" cy="292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B80C766-8035-FD63-A7FA-DDD461A25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93" y="1696877"/>
            <a:ext cx="4034029" cy="234423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AE185D7-4CB2-B878-4EA0-52ADC68F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08" y="1696877"/>
            <a:ext cx="2010056" cy="16861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43B2E3-BC79-E945-E32D-193A6950CC98}"/>
              </a:ext>
            </a:extLst>
          </p:cNvPr>
          <p:cNvSpPr txBox="1"/>
          <p:nvPr/>
        </p:nvSpPr>
        <p:spPr>
          <a:xfrm>
            <a:off x="7693176" y="1469560"/>
            <a:ext cx="359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A7BE63-E624-43CF-2138-F8BFE45379E5}"/>
              </a:ext>
            </a:extLst>
          </p:cNvPr>
          <p:cNvSpPr txBox="1"/>
          <p:nvPr/>
        </p:nvSpPr>
        <p:spPr>
          <a:xfrm>
            <a:off x="7533697" y="1963256"/>
            <a:ext cx="169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8695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2909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관리자 기능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7343775" y="4999058"/>
            <a:ext cx="3609975" cy="1149683"/>
            <a:chOff x="695004" y="4948779"/>
            <a:chExt cx="3609975" cy="1149683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389479" y="4998940"/>
              <a:ext cx="2194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>
                  <a:latin typeface="MS PGothic" panose="020B0600070205080204" pitchFamily="34" charset="-128"/>
                </a:rPr>
                <a:t>주문 내역 상세확인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695004" y="5446039"/>
              <a:ext cx="3609975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주문 조회 페이지에서 주문 번호 클릭 할 경우 해당 고객 주문 상세 정보 확인 가능  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895351" y="4710336"/>
            <a:ext cx="5017257" cy="1822302"/>
            <a:chOff x="8360981" y="4951913"/>
            <a:chExt cx="2846903" cy="1822302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9171234" y="5002074"/>
              <a:ext cx="970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주문 내역 관리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360981" y="5475462"/>
              <a:ext cx="2846903" cy="1298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ko-KR" altLang="en-US" sz="1500" dirty="0">
                  <a:latin typeface="MS PGothic" panose="020B0600070205080204" pitchFamily="34" charset="-128"/>
                </a:rPr>
                <a:t>ⓛ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주문번호 클릭하면 주문 상세 확인 페이지로 이동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latin typeface="MS PGothic" panose="020B0600070205080204" pitchFamily="34" charset="-128"/>
                </a:rPr>
                <a:t>②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배송 상태에 따라 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배송준비중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배송중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배송완료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주문취소 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로 변경 가능 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ko-KR" altLang="en-US" sz="1300" dirty="0">
                  <a:latin typeface="MS PGothic" panose="020B0600070205080204" pitchFamily="34" charset="-128"/>
                </a:rPr>
                <a:t>→관리자 페이지에서 변경하면 고객 화면 배송 상태도 동시 변경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411839" y="4951913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7A98C12-A7AB-3691-9199-4E9BC032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261081"/>
            <a:ext cx="4339019" cy="322519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16DEC6-1A14-54CC-E6BD-DDD4650F2D79}"/>
              </a:ext>
            </a:extLst>
          </p:cNvPr>
          <p:cNvSpPr/>
          <p:nvPr/>
        </p:nvSpPr>
        <p:spPr>
          <a:xfrm>
            <a:off x="4000501" y="2530975"/>
            <a:ext cx="1174728" cy="262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1AA37FA-9ED9-03C8-9B42-4B1A124B4D76}"/>
              </a:ext>
            </a:extLst>
          </p:cNvPr>
          <p:cNvSpPr/>
          <p:nvPr/>
        </p:nvSpPr>
        <p:spPr>
          <a:xfrm>
            <a:off x="1048948" y="2406295"/>
            <a:ext cx="447675" cy="10132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BEB5BB1-DB1D-FBBB-D36E-D85DB926F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77" y="948605"/>
            <a:ext cx="4181857" cy="39726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929B17E-D1B0-3B7F-6164-5898AB12C43A}"/>
              </a:ext>
            </a:extLst>
          </p:cNvPr>
          <p:cNvSpPr txBox="1"/>
          <p:nvPr/>
        </p:nvSpPr>
        <p:spPr>
          <a:xfrm>
            <a:off x="1159535" y="2733219"/>
            <a:ext cx="35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D3881-5288-2B4A-A7CE-A387A17D82AC}"/>
              </a:ext>
            </a:extLst>
          </p:cNvPr>
          <p:cNvSpPr txBox="1"/>
          <p:nvPr/>
        </p:nvSpPr>
        <p:spPr>
          <a:xfrm>
            <a:off x="3932735" y="2527720"/>
            <a:ext cx="169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3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227432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마이페이지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고객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725822" y="4997536"/>
            <a:ext cx="2846903" cy="1149683"/>
            <a:chOff x="884745" y="4948779"/>
            <a:chExt cx="2846903" cy="1149683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474754" y="5023123"/>
              <a:ext cx="1733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최근 주문 내역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2846903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주문취소 기능</a:t>
              </a:r>
              <a:b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과거 주문 취소했던 내역 조회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4824974" y="4997536"/>
            <a:ext cx="3061726" cy="1256943"/>
            <a:chOff x="8427209" y="4948779"/>
            <a:chExt cx="3061726" cy="1256943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9255785" y="5041377"/>
              <a:ext cx="1189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배송 조회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427209" y="5553299"/>
              <a:ext cx="3061726" cy="65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주문한 상품 현재 배송 상태 조회 가능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클릭시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해당 상품 상세페이지로 이동 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6C79FE-4017-FB82-AB67-D2A681896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79" y="1360206"/>
            <a:ext cx="4113591" cy="2700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B8F0E8-C8B3-B677-C061-5E34F8FD4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203" y="1479281"/>
            <a:ext cx="4261411" cy="24671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2404BD-861A-12D0-E5C9-65F04D634D20}"/>
              </a:ext>
            </a:extLst>
          </p:cNvPr>
          <p:cNvSpPr/>
          <p:nvPr/>
        </p:nvSpPr>
        <p:spPr>
          <a:xfrm>
            <a:off x="5653550" y="2710266"/>
            <a:ext cx="753600" cy="2996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1B9BC0-A8DE-8BAB-E2CD-57018160D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614" y="955862"/>
            <a:ext cx="3541007" cy="3995596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A69DD89F-8972-A1BA-A9DD-EB97470E8F8C}"/>
              </a:ext>
            </a:extLst>
          </p:cNvPr>
          <p:cNvGrpSpPr/>
          <p:nvPr/>
        </p:nvGrpSpPr>
        <p:grpSpPr>
          <a:xfrm>
            <a:off x="9005377" y="4975402"/>
            <a:ext cx="2938973" cy="926736"/>
            <a:chOff x="8579609" y="4945690"/>
            <a:chExt cx="2938973" cy="926736"/>
          </a:xfrm>
        </p:grpSpPr>
        <p:sp>
          <p:nvSpPr>
            <p:cNvPr id="37" name="テキスト ボックス 17">
              <a:extLst>
                <a:ext uri="{FF2B5EF4-FFF2-40B4-BE49-F238E27FC236}">
                  <a16:creationId xmlns:a16="http://schemas.microsoft.com/office/drawing/2014/main" id="{AF45BE53-8E8D-2D5B-0075-AC38FAB74D00}"/>
                </a:ext>
              </a:extLst>
            </p:cNvPr>
            <p:cNvSpPr txBox="1"/>
            <p:nvPr/>
          </p:nvSpPr>
          <p:spPr>
            <a:xfrm>
              <a:off x="9190182" y="5049121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내 정보 수정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76FCCA5-1700-EE6F-95FC-D107D9ACA8F0}"/>
                </a:ext>
              </a:extLst>
            </p:cNvPr>
            <p:cNvSpPr txBox="1"/>
            <p:nvPr/>
          </p:nvSpPr>
          <p:spPr>
            <a:xfrm>
              <a:off x="8579609" y="5520085"/>
              <a:ext cx="2938973" cy="352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회원 탈퇴 및 내 정보 부분 수정 기능 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0FBF3D7-7725-58DA-F6EF-616F5CE414C9}"/>
                </a:ext>
              </a:extLst>
            </p:cNvPr>
            <p:cNvCxnSpPr/>
            <p:nvPr/>
          </p:nvCxnSpPr>
          <p:spPr>
            <a:xfrm>
              <a:off x="9626389" y="4945690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C85C75B-8B7E-4FDA-73AF-8DB26A946109}"/>
              </a:ext>
            </a:extLst>
          </p:cNvPr>
          <p:cNvSpPr txBox="1"/>
          <p:nvPr/>
        </p:nvSpPr>
        <p:spPr>
          <a:xfrm>
            <a:off x="5578812" y="2683111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155271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9997" y="1699770"/>
            <a:ext cx="4411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40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</a:t>
            </a:r>
            <a:endParaRPr lang="ko-KR" altLang="en-US" sz="40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16676" y="1814853"/>
            <a:ext cx="277191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200" dirty="0">
                <a:solidFill>
                  <a:srgbClr val="554F4D"/>
                </a:solidFill>
                <a:latin typeface="MS PGothic" panose="020B0600070205080204" pitchFamily="34" charset="-128"/>
              </a:rPr>
              <a:t>프로젝트 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9719" y="2921909"/>
            <a:ext cx="4411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40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</a:t>
            </a:r>
            <a:endParaRPr lang="ko-KR" altLang="en-US" sz="40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0865" y="3031956"/>
            <a:ext cx="490551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200" dirty="0">
                <a:solidFill>
                  <a:srgbClr val="554F4D"/>
                </a:solidFill>
                <a:latin typeface="MS PGothic" panose="020B0600070205080204" pitchFamily="34" charset="-128"/>
              </a:rPr>
              <a:t>개발 환경 및 </a:t>
            </a:r>
            <a:r>
              <a:rPr lang="en-US" altLang="ko-KR" sz="32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DB</a:t>
            </a:r>
            <a:r>
              <a:rPr lang="ko-KR" altLang="en-US" sz="3200" dirty="0">
                <a:solidFill>
                  <a:srgbClr val="554F4D"/>
                </a:solidFill>
                <a:latin typeface="MS PGothic" panose="020B0600070205080204" pitchFamily="34" charset="-128"/>
              </a:rPr>
              <a:t>설계 설명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9719" y="4241031"/>
            <a:ext cx="44114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40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</a:t>
            </a:r>
            <a:endParaRPr lang="ko-KR" altLang="en-US" sz="40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20865" y="4265678"/>
            <a:ext cx="107663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ko-KR" altLang="en-US" sz="3200" dirty="0">
                <a:solidFill>
                  <a:srgbClr val="554F4D"/>
                </a:solidFill>
                <a:latin typeface="MS PGothic" panose="020B0600070205080204" pitchFamily="34" charset="-128"/>
              </a:rPr>
              <a:t>기능 구현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(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회원 관련 기능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게시판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API, </a:t>
            </a:r>
            <a:r>
              <a:rPr lang="ko-KR" altLang="en-US" dirty="0" err="1">
                <a:solidFill>
                  <a:srgbClr val="554F4D"/>
                </a:solidFill>
                <a:latin typeface="MS PGothic" panose="020B0600070205080204" pitchFamily="34" charset="-128"/>
              </a:rPr>
              <a:t>크롤링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검색기능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주문배송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관리자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,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마이페이지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</a:rPr>
              <a:t>)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811411" y="477594"/>
            <a:ext cx="2947154" cy="523220"/>
            <a:chOff x="2640851" y="477594"/>
            <a:chExt cx="2947154" cy="523220"/>
          </a:xfrm>
        </p:grpSpPr>
        <p:sp>
          <p:nvSpPr>
            <p:cNvPr id="5" name="TextBox 4"/>
            <p:cNvSpPr txBox="1"/>
            <p:nvPr/>
          </p:nvSpPr>
          <p:spPr>
            <a:xfrm>
              <a:off x="3479800" y="631482"/>
              <a:ext cx="210820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dirty="0">
                  <a:solidFill>
                    <a:srgbClr val="554F4D"/>
                  </a:solidFill>
                  <a:latin typeface="MS PGothic" panose="020B0600070205080204" pitchFamily="34" charset="-128"/>
                  <a:ea typeface="MS PGothic" panose="020B0600070205080204" pitchFamily="34" charset="-128"/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  <a:latin typeface="MS PGothic" panose="020B0600070205080204" pitchFamily="34" charset="-12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0851" y="477594"/>
              <a:ext cx="902811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ko-KR" altLang="en-US" sz="2800">
                  <a:solidFill>
                    <a:srgbClr val="554F4D"/>
                  </a:solidFill>
                  <a:latin typeface="MS PGothic" panose="020B0600070205080204" pitchFamily="34" charset="-128"/>
                </a:rPr>
                <a:t>목차</a:t>
              </a:r>
            </a:p>
          </p:txBody>
        </p:sp>
      </p:grpSp>
      <p:sp>
        <p:nvSpPr>
          <p:cNvPr id="25" name="TextBox 5"/>
          <p:cNvSpPr txBox="1"/>
          <p:nvPr/>
        </p:nvSpPr>
        <p:spPr>
          <a:xfrm>
            <a:off x="879719" y="5455624"/>
            <a:ext cx="3125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000" b="0" i="0" u="none" strike="noStrike" kern="1200" cap="none" spc="0" normalizeH="0" baseline="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4</a:t>
            </a:r>
          </a:p>
        </p:txBody>
      </p:sp>
      <p:sp>
        <p:nvSpPr>
          <p:cNvPr id="26" name="TextBox 21"/>
          <p:cNvSpPr txBox="1"/>
          <p:nvPr/>
        </p:nvSpPr>
        <p:spPr>
          <a:xfrm>
            <a:off x="1320865" y="5597864"/>
            <a:ext cx="39827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solidFill>
                  <a:srgbClr val="554F4D"/>
                </a:solidFill>
                <a:latin typeface="MS PGothic" panose="020B0600070205080204" pitchFamily="34" charset="-128"/>
              </a:rPr>
              <a:t>개발 마무리 및 소감</a:t>
            </a: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59A345-901A-4152-B15E-A32122945144}"/>
              </a:ext>
            </a:extLst>
          </p:cNvPr>
          <p:cNvGrpSpPr/>
          <p:nvPr/>
        </p:nvGrpSpPr>
        <p:grpSpPr>
          <a:xfrm>
            <a:off x="374386" y="301925"/>
            <a:ext cx="11469682" cy="6176513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MS PGothic" panose="020B0600070205080204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762C0-8F43-4A70-8561-A58DCDF6627D}"/>
                </a:ext>
              </a:extLst>
            </p:cNvPr>
            <p:cNvSpPr txBox="1"/>
            <p:nvPr/>
          </p:nvSpPr>
          <p:spPr>
            <a:xfrm>
              <a:off x="5749195" y="1895709"/>
              <a:ext cx="5458881" cy="40355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MS PGothic" panose="020B0600070205080204" pitchFamily="34" charset="-128"/>
                </a:rPr>
                <a:t>프로젝트를 진행하면서 팀 멤버와의 협력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,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상의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,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의견 조절 </a:t>
              </a:r>
              <a:r>
                <a:rPr lang="ko-KR" altLang="en-US" sz="1600" dirty="0" err="1">
                  <a:latin typeface="MS PGothic" panose="020B0600070205080204" pitchFamily="34" charset="-128"/>
                </a:rPr>
                <a:t>하는게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 중요하다고 느꼈습니다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MS PGothic" panose="020B0600070205080204" pitchFamily="34" charset="-128"/>
                </a:rPr>
                <a:t>제가 원하는 프로젝트의 방향에 대해서만 의견을 </a:t>
              </a:r>
              <a:r>
                <a:rPr lang="ko-KR" altLang="en-US" sz="1600" dirty="0" err="1">
                  <a:latin typeface="MS PGothic" panose="020B0600070205080204" pitchFamily="34" charset="-128"/>
                </a:rPr>
                <a:t>내는게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 아니라 팀 멤버의 의견을 듣고 제 의견보다 더 이점이 있다면 그 의견을 통해서 프로젝트 </a:t>
              </a:r>
              <a:r>
                <a:rPr lang="ko-KR" altLang="en-US" sz="1600" dirty="0" err="1">
                  <a:latin typeface="MS PGothic" panose="020B0600070205080204" pitchFamily="34" charset="-128"/>
                </a:rPr>
                <a:t>진행하는게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 더 좋은 결과물을 만들어 낼 수 있다고 생각이 되었습니다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.</a:t>
              </a:r>
              <a:br>
                <a:rPr lang="en-US" altLang="ko-KR" sz="1600" dirty="0">
                  <a:latin typeface="MS PGothic" panose="020B0600070205080204" pitchFamily="34" charset="-128"/>
                </a:rPr>
              </a:br>
              <a:br>
                <a:rPr lang="en-US" altLang="ko-KR" sz="1600" dirty="0">
                  <a:latin typeface="MS PGothic" panose="020B0600070205080204" pitchFamily="34" charset="-128"/>
                </a:rPr>
              </a:br>
              <a:r>
                <a:rPr lang="ko-KR" altLang="en-US" sz="1600" dirty="0">
                  <a:latin typeface="MS PGothic" panose="020B0600070205080204" pitchFamily="34" charset="-128"/>
                </a:rPr>
                <a:t>그리고 제가 맡은 부분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(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상품리뷰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, Crawling)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을 구현하면서 여러가지 에러가 발생하였는데  가장 기억에 남는 것이</a:t>
              </a: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MS PGothic" panose="020B0600070205080204" pitchFamily="34" charset="-128"/>
                </a:rPr>
                <a:t>1.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상품리뷰에서 전체 리스트 조회할 때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,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반환타입을 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VO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로 할 경우 전체 조회가 아닌 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1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개만 조회가 </a:t>
              </a:r>
              <a:r>
                <a:rPr lang="ko-KR" altLang="en-US" sz="1600" dirty="0" err="1">
                  <a:latin typeface="MS PGothic" panose="020B0600070205080204" pitchFamily="34" charset="-128"/>
                </a:rPr>
                <a:t>된다는점</a:t>
              </a: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MS PGothic" panose="020B0600070205080204" pitchFamily="34" charset="-128"/>
                </a:rPr>
                <a:t>   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→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List&lt;VO&gt;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로 해야 전체 리스트 조회 가능</a:t>
              </a: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600" dirty="0">
                  <a:latin typeface="MS PGothic" panose="020B0600070205080204" pitchFamily="34" charset="-128"/>
                </a:rPr>
                <a:t>2. </a:t>
              </a:r>
              <a:r>
                <a:rPr lang="en-US" altLang="ko-KR" sz="1600" dirty="0" err="1">
                  <a:latin typeface="MS PGothic" panose="020B0600070205080204" pitchFamily="34" charset="-128"/>
                </a:rPr>
                <a:t>jsp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에서 </a:t>
              </a:r>
              <a:r>
                <a:rPr lang="en-US" altLang="ko-KR" sz="1600" dirty="0" err="1">
                  <a:latin typeface="MS PGothic" panose="020B0600070205080204" pitchFamily="34" charset="-128"/>
                </a:rPr>
                <a:t>jQurey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링크를 넣어야 한다는 것과 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Crawling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하면서 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Library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설정도 중요하다는 점</a:t>
              </a: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MS PGothic" panose="020B0600070205080204" pitchFamily="34" charset="-128"/>
                </a:rPr>
                <a:t>학원 수업 때 전부 배웠던 내용이지만 프로젝트 기간 단축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,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코드구현에만 </a:t>
              </a:r>
              <a:r>
                <a:rPr lang="ko-KR" altLang="en-US" sz="1600" dirty="0" err="1">
                  <a:latin typeface="MS PGothic" panose="020B0600070205080204" pitchFamily="34" charset="-128"/>
                </a:rPr>
                <a:t>집중하다보니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 기초적인 걸 놓치고 있었습니다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. 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앞으로 프로젝트를 진행할 때는 사소한 부분도 놓치면 안되겠다는 생각을 하였</a:t>
              </a:r>
              <a:r>
                <a:rPr lang="ko-KR" altLang="en-US" sz="1600" dirty="0">
                  <a:solidFill>
                    <a:srgbClr val="000000"/>
                  </a:solidFill>
                  <a:latin typeface="Noto Sans KR"/>
                </a:rPr>
                <a:t>습니다</a:t>
              </a:r>
              <a:r>
                <a:rPr lang="en-US" altLang="ko-KR" sz="1600" dirty="0">
                  <a:solidFill>
                    <a:srgbClr val="000000"/>
                  </a:solidFill>
                  <a:latin typeface="Noto Sans KR"/>
                </a:rPr>
                <a:t>.</a:t>
              </a:r>
              <a:endParaRPr lang="en-US" altLang="ko-KR" sz="1600" dirty="0">
                <a:latin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600" dirty="0">
                  <a:latin typeface="MS PGothic" panose="020B0600070205080204" pitchFamily="34" charset="-128"/>
                </a:rPr>
                <a:t>그래도 이런 에러들 덕분에 한번 더 배울 수 있었습니다</a:t>
              </a:r>
              <a:r>
                <a:rPr lang="en-US" altLang="ko-KR" sz="1600" dirty="0">
                  <a:latin typeface="MS PGothic" panose="020B0600070205080204" pitchFamily="34" charset="-128"/>
                </a:rPr>
                <a:t>.</a:t>
              </a:r>
              <a:br>
                <a:rPr lang="en-US" altLang="ko-KR" sz="1600" dirty="0">
                  <a:latin typeface="MS PGothic" panose="020B0600070205080204" pitchFamily="34" charset="-128"/>
                </a:rPr>
              </a:br>
              <a:br>
                <a:rPr lang="en-US" altLang="ko-KR" sz="1600" dirty="0">
                  <a:latin typeface="MS PGothic" panose="020B0600070205080204" pitchFamily="34" charset="-128"/>
                </a:rPr>
              </a:br>
              <a:r>
                <a:rPr lang="ko-KR" altLang="en-US" sz="1600" dirty="0">
                  <a:latin typeface="MS PGothic" panose="020B0600070205080204" pitchFamily="34" charset="-128"/>
                </a:rPr>
                <a:t>그리고 </a:t>
              </a:r>
              <a:r>
                <a:rPr lang="en-US" altLang="ko-KR" sz="1600" dirty="0" err="1">
                  <a:latin typeface="MS PGothic" panose="020B0600070205080204" pitchFamily="34" charset="-128"/>
                </a:rPr>
                <a:t>Spring</a:t>
              </a:r>
              <a:r>
                <a:rPr lang="en-US" altLang="ko-KR" sz="1600" dirty="0" err="1">
                  <a:solidFill>
                    <a:srgbClr val="000000"/>
                  </a:solidFill>
                  <a:latin typeface="Noto Sans KR"/>
                </a:rPr>
                <a:t>Framwork</a:t>
              </a:r>
              <a:r>
                <a:rPr lang="ko-KR" altLang="en-US" sz="1600" dirty="0">
                  <a:solidFill>
                    <a:srgbClr val="000000"/>
                  </a:solidFill>
                  <a:latin typeface="Noto Sans KR"/>
                </a:rPr>
                <a:t>로 처음 한 프로젝트였는데 하기 전에는 익숙하지 않아 걱정을 했지만</a:t>
              </a:r>
              <a:br>
                <a:rPr lang="en-US" altLang="ko-KR" sz="1600" dirty="0">
                  <a:solidFill>
                    <a:srgbClr val="000000"/>
                  </a:solidFill>
                  <a:latin typeface="Noto Sans KR"/>
                </a:rPr>
              </a:br>
              <a:r>
                <a:rPr lang="ko-KR" altLang="en-US" sz="1600" dirty="0">
                  <a:solidFill>
                    <a:srgbClr val="000000"/>
                  </a:solidFill>
                  <a:latin typeface="Noto Sans KR"/>
                </a:rPr>
                <a:t>진행하면서 </a:t>
              </a:r>
              <a:r>
                <a:rPr lang="en-US" altLang="ko-KR" sz="1600" dirty="0">
                  <a:solidFill>
                    <a:srgbClr val="000000"/>
                  </a:solidFill>
                  <a:latin typeface="Noto Sans KR"/>
                </a:rPr>
                <a:t>Spring</a:t>
              </a:r>
              <a:r>
                <a:rPr lang="ko-KR" altLang="en-US" sz="1600" dirty="0">
                  <a:solidFill>
                    <a:srgbClr val="000000"/>
                  </a:solidFill>
                  <a:latin typeface="Noto Sans KR"/>
                </a:rPr>
                <a:t>을 더 공부해서 다음 프로젝트에는 더 잘하고 싶다는 의욕이 생긴 계기가 되었습니다</a:t>
              </a:r>
              <a:r>
                <a:rPr lang="en-US" altLang="ko-KR" sz="1600" dirty="0">
                  <a:solidFill>
                    <a:srgbClr val="000000"/>
                  </a:solidFill>
                  <a:latin typeface="Noto Sans KR"/>
                </a:rPr>
                <a:t>.</a:t>
              </a:r>
              <a:r>
                <a:rPr lang="ko-KR" altLang="en-US" sz="1600" dirty="0">
                  <a:latin typeface="MS PGothic" panose="020B0600070205080204" pitchFamily="34" charset="-128"/>
                </a:rPr>
                <a:t> </a:t>
              </a:r>
              <a:endParaRPr lang="en-US" altLang="ko-KR" sz="1600" dirty="0">
                <a:latin typeface="MS PGothic" panose="020B0600070205080204" pitchFamily="34" charset="-12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62C5-56A1-4944-A2CE-8773C76357CB}"/>
                </a:ext>
              </a:extLst>
            </p:cNvPr>
            <p:cNvSpPr txBox="1"/>
            <p:nvPr/>
          </p:nvSpPr>
          <p:spPr>
            <a:xfrm>
              <a:off x="5749196" y="912452"/>
              <a:ext cx="1265356" cy="526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MS PGothic" panose="020B0600070205080204" pitchFamily="34" charset="-128"/>
                  <a:ea typeface="+mj-ea"/>
                </a:rPr>
                <a:t>마무리 소감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6EF11B-6D0D-4CB1-91A3-301E7FA41EE4}"/>
                </a:ext>
              </a:extLst>
            </p:cNvPr>
            <p:cNvCxnSpPr/>
            <p:nvPr/>
          </p:nvCxnSpPr>
          <p:spPr>
            <a:xfrm>
              <a:off x="5717101" y="1675859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411BF73-3695-5961-49AA-A0B6A587BABC}"/>
              </a:ext>
            </a:extLst>
          </p:cNvPr>
          <p:cNvSpPr txBox="1"/>
          <p:nvPr/>
        </p:nvSpPr>
        <p:spPr>
          <a:xfrm>
            <a:off x="8408870" y="884884"/>
            <a:ext cx="2800350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💓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권 정 아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1073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E1EA03-215E-47E6-B9AD-B7D06C488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459A345-901A-4152-B15E-A32122945144}"/>
              </a:ext>
            </a:extLst>
          </p:cNvPr>
          <p:cNvGrpSpPr/>
          <p:nvPr/>
        </p:nvGrpSpPr>
        <p:grpSpPr>
          <a:xfrm>
            <a:off x="374386" y="301925"/>
            <a:ext cx="11469682" cy="6325097"/>
            <a:chOff x="5415280" y="650240"/>
            <a:chExt cx="609600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3FF8C78-DC6A-4A34-8F00-088434FADAB2}"/>
                </a:ext>
              </a:extLst>
            </p:cNvPr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latin typeface="MS PGothic" panose="020B0600070205080204" pitchFamily="34" charset="-12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A762C0-8F43-4A70-8561-A58DCDF6627D}"/>
                </a:ext>
              </a:extLst>
            </p:cNvPr>
            <p:cNvSpPr txBox="1"/>
            <p:nvPr/>
          </p:nvSpPr>
          <p:spPr>
            <a:xfrm>
              <a:off x="5670196" y="1639984"/>
              <a:ext cx="5748395" cy="41462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이번 프로젝트를 통해 많은 것을 배울 수 있었습니다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특히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다양한 오류를 해결하면서 문제 해결 능력을 키울 수 있었고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b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AJAX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와 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API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활용에 대한 이해도를 높일 수 있었습니다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스프링을 통해 더욱 간결하고 효율적인 코드를 작성할 수 있다는 점도 큰 수확이었습니다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앞으로도 이러한 경험을 바탕으로 더 발전할 수 있도록 노력하겠습니다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endParaRPr lang="en-US" altLang="ko-KR" sz="14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1. AJAX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오류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문제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AJAX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가 작동하지 않는 경우가 자주 발생했고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콘솔창에도 오류 메시지가 출력되지 않아 문제를 찾기 힘들었습니다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-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원인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제이쿼리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버전을 선언하지 않았거나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기존 프로젝트에 설정한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제이쿼리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파일에 있는 버전과 충돌이 발생했기 때문이었습니다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-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해결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제이쿼리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버전을 최신 버전으로 명확하게 선언하여 문제를 해결했습니다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endParaRPr lang="en-US" altLang="ko-KR" sz="14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2.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카카오 로그인 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API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-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문제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카카오 로그인 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API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를 사용할 때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리다이렉트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경로 설정이 어려웠습니다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-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해결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로그인 흐름을 이해하고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여러 자료를 참고하여 적절한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리다이렉트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경로를 설정함으로써 문제를 해결했습니다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endParaRPr lang="en-US" altLang="ko-KR" sz="14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처음에는 자바로 시작했지만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스프링을 사용하면서 코드가 더욱 간결해지고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편리해졌습니다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스프링 프레임워크의 다양한 기능들이 </a:t>
              </a:r>
              <a:b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개발을 쉽게 해주었고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코드의 유지보수성도 향상되었습니다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그리고 오전수업으로 스프링 부트를 배우면서 스프링 레거시보다 더 코드가 간결해지고 편리하다는 것을 </a:t>
              </a:r>
              <a:r>
                <a:rPr lang="ko-KR" altLang="en-US" sz="14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깨달았습니다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b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스프링 부트의 자동 설정과 간단한 설정 방식 덕분에 개발 속도가 크게 향상되었고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lang="ko-KR" altLang="en-US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스프링 부트를 더욱 깊이 공부하여 스프링 부트를 사용한 프로젝트도 만들고 싶다는 생각이 들었습니다</a:t>
              </a:r>
              <a:r>
                <a:rPr lang="en-US" altLang="ko-KR" sz="1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95862C5-56A1-4944-A2CE-8773C76357CB}"/>
                </a:ext>
              </a:extLst>
            </p:cNvPr>
            <p:cNvSpPr txBox="1"/>
            <p:nvPr/>
          </p:nvSpPr>
          <p:spPr>
            <a:xfrm>
              <a:off x="5749196" y="876929"/>
              <a:ext cx="1265356" cy="5261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MS PGothic" panose="020B0600070205080204" pitchFamily="34" charset="-128"/>
                  <a:ea typeface="+mj-ea"/>
                </a:rPr>
                <a:t>마무리 소감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16EF11B-6D0D-4CB1-91A3-301E7FA41EE4}"/>
                </a:ext>
              </a:extLst>
            </p:cNvPr>
            <p:cNvCxnSpPr/>
            <p:nvPr/>
          </p:nvCxnSpPr>
          <p:spPr>
            <a:xfrm>
              <a:off x="5717101" y="1570484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CA90AA-8586-9FB4-9E11-70A375E54DD6}"/>
              </a:ext>
            </a:extLst>
          </p:cNvPr>
          <p:cNvSpPr txBox="1"/>
          <p:nvPr/>
        </p:nvSpPr>
        <p:spPr>
          <a:xfrm>
            <a:off x="8505122" y="788632"/>
            <a:ext cx="280035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/>
              <a:t>💓 </a:t>
            </a:r>
            <a:r>
              <a:rPr lang="ko-KR" altLang="en-US" sz="18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홍 지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ko-KR" altLang="en-US" sz="18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민</a:t>
            </a:r>
            <a:endParaRPr lang="en-US" altLang="ko-KR" sz="1800" dirty="0">
              <a:solidFill>
                <a:srgbClr val="554F4D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835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그림 2" descr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4" name="그룹 3"/>
          <p:cNvGrpSpPr/>
          <p:nvPr/>
        </p:nvGrpSpPr>
        <p:grpSpPr>
          <a:xfrm>
            <a:off x="374383" y="301925"/>
            <a:ext cx="11469687" cy="6176516"/>
            <a:chOff x="-1" y="0"/>
            <a:chExt cx="11469686" cy="6176514"/>
          </a:xfrm>
        </p:grpSpPr>
        <p:sp>
          <p:nvSpPr>
            <p:cNvPr id="410" name="직사각형 4"/>
            <p:cNvSpPr/>
            <p:nvPr/>
          </p:nvSpPr>
          <p:spPr>
            <a:xfrm>
              <a:off x="-1" y="0"/>
              <a:ext cx="11469686" cy="617651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MS PGothic"/>
                  <a:ea typeface="MS PGothic"/>
                  <a:cs typeface="MS PGothic"/>
                  <a:sym typeface="MS PGothic"/>
                </a:defRPr>
              </a:pPr>
              <a:endParaRPr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11" name="TextBox 5"/>
            <p:cNvSpPr txBox="1"/>
            <p:nvPr/>
          </p:nvSpPr>
          <p:spPr>
            <a:xfrm>
              <a:off x="154572" y="890775"/>
              <a:ext cx="11086648" cy="5262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defTabSz="457200">
                <a:spcBef>
                  <a:spcPts val="2000"/>
                </a:spcBef>
                <a:defRPr sz="1200">
                  <a:solidFill>
                    <a:srgbClr val="0D0D0D"/>
                  </a:solidFill>
                </a:defRPr>
              </a:pP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이번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Spring Legacy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프로젝트를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통해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Java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프로젝트의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기능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단순화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@어노테이션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활용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그리고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DI(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종속성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주입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)를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쉽게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이해할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수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있었습니다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b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특히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아래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두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가지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기능을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구현하면서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다양한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오픈소스를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참고하여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작성한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코드에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적용하는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법과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에러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발생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시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해결하는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방법을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배울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수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있었습니다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 marL="457200" indent="-317500" defTabSz="457200">
                <a:spcBef>
                  <a:spcPts val="2000"/>
                </a:spcBef>
                <a:buClr>
                  <a:srgbClr val="0D0D0D"/>
                </a:buClr>
                <a:buSzPct val="100000"/>
                <a:buFont typeface="TimesNewRomanPSMT"/>
                <a:buAutoNum type="arabicPeriod"/>
                <a:defRPr sz="1200" b="1">
                  <a:solidFill>
                    <a:srgbClr val="0D0D0D"/>
                  </a:solidFill>
                </a:defRPr>
              </a:pP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회원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비밀번호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찾기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기능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✔️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문제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네이버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메일을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무작위로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생성된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6자리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숫자를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고객의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이메일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주소로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보내기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위해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사용하고자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하는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클래스를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어디에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설정해야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할지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그리고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Spring XML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구성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        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파일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내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JavaMailSenderImpl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클래스를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어떻게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구성할지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이해하는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것이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어려웠습니다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✔️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해결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방안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난수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생성뿐만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아니라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JavaMailSenderImpl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클래스를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Spring XML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구성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파일에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설정하고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SSL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연결을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설정하여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이메일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전송의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기밀성과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무결성을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보장하는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               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작업을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수행했습니다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Spring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프레임워크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내에서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이메일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인증을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안전하게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관리하는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방법을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배울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수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있었습니다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</a:p>
            <a:p>
              <a:pPr marL="457200" indent="-317500" defTabSz="457200">
                <a:spcBef>
                  <a:spcPts val="2000"/>
                </a:spcBef>
                <a:buClr>
                  <a:srgbClr val="0D0D0D"/>
                </a:buClr>
                <a:buSzPct val="100000"/>
                <a:buFont typeface="TimesNewRomanPSMT"/>
                <a:buAutoNum type="arabicPeriod" startAt="2"/>
                <a:defRPr sz="1200" b="1">
                  <a:solidFill>
                    <a:srgbClr val="0D0D0D"/>
                  </a:solidFill>
                </a:defRPr>
              </a:pP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아임포트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API(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카카오페이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)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결제</a:t>
              </a:r>
              <a:b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✔️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문제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카카오페이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API를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통합하면서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인증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토큰을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관리하고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응답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원활하게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처리하는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데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어려움이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있었습니다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또한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트랜잭션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후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데이터베이스에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결제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정보를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        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안전하게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저장하기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위해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변수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명명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규칙과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Spring과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데이터베이스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간의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유형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호환성에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세심한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주의를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기울여야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했습니다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✔️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해결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방안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인증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토큰을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효율적으로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처리하는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방법을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배우고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트랜잭션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후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결제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정보를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안전하게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데이터베이스에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저장하기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위해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필요한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세부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사항들을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관리했습니다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b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              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이를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통해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디버깅에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대한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귀중한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교훈을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얻었고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애플리케이션의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여러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계층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간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데이터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일관성의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중요성을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b="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깨달았습니다</a:t>
              </a:r>
              <a:r>
                <a:rPr sz="1300" b="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  <a:p>
              <a:pPr defTabSz="457200">
                <a:spcBef>
                  <a:spcPts val="2000"/>
                </a:spcBef>
                <a:defRPr sz="1200">
                  <a:solidFill>
                    <a:srgbClr val="0D0D0D"/>
                  </a:solidFill>
                </a:defRPr>
              </a:pP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전반적으로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Spring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개발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및 API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기술에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대한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깊은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이해를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얻게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되었으며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,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팀원들과의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협력을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통해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프로젝트를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성공적으로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마무리할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수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있었습니다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 </a:t>
              </a:r>
              <a:b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</a:b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이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자리를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빌려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팀원들께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감사의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인사를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전하고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싶습니다</a:t>
              </a:r>
              <a:r>
                <a:rPr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.</a:t>
              </a:r>
            </a:p>
          </p:txBody>
        </p:sp>
        <p:sp>
          <p:nvSpPr>
            <p:cNvPr id="412" name="TextBox 6"/>
            <p:cNvSpPr txBox="1"/>
            <p:nvPr/>
          </p:nvSpPr>
          <p:spPr>
            <a:xfrm>
              <a:off x="242186" y="192508"/>
              <a:ext cx="2269207" cy="5847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3200">
                  <a:solidFill>
                    <a:srgbClr val="3B3838"/>
                  </a:solidFill>
                  <a:latin typeface="+mj-lt"/>
                  <a:ea typeface="+mj-ea"/>
                  <a:cs typeface="+mj-cs"/>
                  <a:sym typeface="이롭게 바탕체 Medium"/>
                </a:defRPr>
              </a:lvl1pPr>
            </a:lstStyle>
            <a:p>
              <a:r>
                <a:rPr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마무리</a:t>
              </a:r>
              <a:r>
                <a:rPr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</a:t>
              </a:r>
              <a:r>
                <a:rPr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소감</a:t>
              </a:r>
              <a:endParaRPr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13" name="직선 연결선 7"/>
            <p:cNvSpPr/>
            <p:nvPr/>
          </p:nvSpPr>
          <p:spPr>
            <a:xfrm>
              <a:off x="136077" y="795633"/>
              <a:ext cx="10701536" cy="1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1EC45CB-6793-AF5D-B953-926DC4489AE2}"/>
              </a:ext>
            </a:extLst>
          </p:cNvPr>
          <p:cNvSpPr txBox="1"/>
          <p:nvPr/>
        </p:nvSpPr>
        <p:spPr>
          <a:xfrm>
            <a:off x="8505122" y="612170"/>
            <a:ext cx="2800350" cy="398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ko-KR" altLang="en-US" dirty="0">
                <a:latin typeface="MS PGothic" panose="020B0600070205080204" pitchFamily="34" charset="-128"/>
              </a:rPr>
              <a:t>💓</a:t>
            </a:r>
            <a:r>
              <a:rPr lang="ko-KR" altLang="en-US" dirty="0">
                <a:latin typeface="MS PGothic" panose="020B0600070205080204" pitchFamily="34" charset="-128"/>
                <a:ea typeface="+mj-ea"/>
                <a:cs typeface="+mj-cs"/>
                <a:sym typeface="이롭게 바탕체 Medium"/>
              </a:rPr>
              <a:t> </a:t>
            </a:r>
            <a:r>
              <a:rPr lang="ko-KR" altLang="en-US" sz="1800" dirty="0">
                <a:latin typeface="MS PGothic" panose="020B0600070205080204" pitchFamily="34" charset="-128"/>
                <a:ea typeface="+mj-ea"/>
                <a:cs typeface="+mj-cs"/>
                <a:sym typeface="이롭게 바탕체 Medium"/>
              </a:rPr>
              <a:t>배 민 진</a:t>
            </a:r>
            <a:endParaRPr lang="en-US" altLang="ko-KR" sz="1800" dirty="0">
              <a:solidFill>
                <a:srgbClr val="554F4D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498829" y="1079058"/>
            <a:ext cx="9393961" cy="3729162"/>
            <a:chOff x="1103979" y="1282258"/>
            <a:chExt cx="9393961" cy="3729162"/>
          </a:xfrm>
        </p:grpSpPr>
        <p:sp>
          <p:nvSpPr>
            <p:cNvPr id="3" name="TextBox 2"/>
            <p:cNvSpPr txBox="1"/>
            <p:nvPr/>
          </p:nvSpPr>
          <p:spPr>
            <a:xfrm>
              <a:off x="1103979" y="1282258"/>
              <a:ext cx="1231036" cy="3729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bg1"/>
                  </a:solidFill>
                  <a:latin typeface="MS PGothic"/>
                  <a:cs typeface="Arial"/>
                </a:rPr>
                <a:t>[</a:t>
              </a:r>
              <a:endParaRPr lang="ko-KR" altLang="en-US" sz="23900">
                <a:solidFill>
                  <a:schemeClr val="bg1"/>
                </a:solidFill>
                <a:latin typeface="MS PGothic"/>
                <a:cs typeface="Arial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262460" y="1282258"/>
              <a:ext cx="1235480" cy="3729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altLang="ko-KR" sz="23900">
                  <a:solidFill>
                    <a:schemeClr val="bg1"/>
                  </a:solidFill>
                  <a:latin typeface="MS PGothic"/>
                  <a:cs typeface="Arial"/>
                </a:rPr>
                <a:t>]</a:t>
              </a:r>
              <a:endParaRPr lang="ko-KR" altLang="en-US" sz="23900">
                <a:solidFill>
                  <a:schemeClr val="bg1"/>
                </a:solidFill>
                <a:latin typeface="MS PGothic"/>
                <a:cs typeface="Arial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61285" y="2346312"/>
            <a:ext cx="6869430" cy="17392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0800">
                <a:solidFill>
                  <a:schemeClr val="bg1"/>
                </a:solidFill>
                <a:latin typeface="MS PGothic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7040" y="338388"/>
            <a:ext cx="11272085" cy="6062412"/>
            <a:chOff x="5415280" y="650240"/>
            <a:chExt cx="6096000" cy="5557520"/>
          </a:xfrm>
        </p:grpSpPr>
        <p:sp>
          <p:nvSpPr>
            <p:cNvPr id="4" name="직사각형 3"/>
            <p:cNvSpPr/>
            <p:nvPr/>
          </p:nvSpPr>
          <p:spPr>
            <a:xfrm>
              <a:off x="5415280" y="650240"/>
              <a:ext cx="6096000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latin typeface="MS PGothic" panose="020B0600070205080204" pitchFamily="34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28323" y="983175"/>
              <a:ext cx="3648756" cy="5360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MS PGothic" panose="020B0600070205080204" pitchFamily="34" charset="-128"/>
                </a:rPr>
                <a:t>프로젝트 소개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5626397" y="1692417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38714" y="2100513"/>
            <a:ext cx="10377235" cy="64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endParaRPr sz="3600">
              <a:solidFill>
                <a:srgbClr val="554F4D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050A23-A1A9-BE6A-6134-89B515DC7526}"/>
              </a:ext>
            </a:extLst>
          </p:cNvPr>
          <p:cNvGrpSpPr/>
          <p:nvPr/>
        </p:nvGrpSpPr>
        <p:grpSpPr>
          <a:xfrm>
            <a:off x="712799" y="2252910"/>
            <a:ext cx="10227164" cy="461665"/>
            <a:chOff x="712799" y="1899986"/>
            <a:chExt cx="10227164" cy="461665"/>
          </a:xfrm>
        </p:grpSpPr>
        <p:sp>
          <p:nvSpPr>
            <p:cNvPr id="9" name="TextBox 8"/>
            <p:cNvSpPr txBox="1"/>
            <p:nvPr/>
          </p:nvSpPr>
          <p:spPr>
            <a:xfrm>
              <a:off x="1064043" y="1899986"/>
              <a:ext cx="98759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ko-KR" altLang="en-US" sz="2400" dirty="0">
                  <a:latin typeface="MS PGothic" panose="020B0600070205080204" pitchFamily="34" charset="-128"/>
                </a:rPr>
                <a:t>프로젝트 기간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2024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년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5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월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1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일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-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2024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년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5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월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16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일</a:t>
              </a:r>
            </a:p>
          </p:txBody>
        </p:sp>
        <p:grpSp>
          <p:nvGrpSpPr>
            <p:cNvPr id="11" name="그룹 1014"/>
            <p:cNvGrpSpPr/>
            <p:nvPr/>
          </p:nvGrpSpPr>
          <p:grpSpPr>
            <a:xfrm>
              <a:off x="712799" y="2008104"/>
              <a:ext cx="221469" cy="221469"/>
              <a:chOff x="2969283" y="6891118"/>
              <a:chExt cx="221469" cy="221469"/>
            </a:xfrm>
          </p:grpSpPr>
          <p:pic>
            <p:nvPicPr>
              <p:cNvPr id="12" name="Object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2969283" y="6891118"/>
                <a:ext cx="221469" cy="221469"/>
              </a:xfrm>
              <a:prstGeom prst="rect">
                <a:avLst/>
              </a:prstGeom>
            </p:spPr>
          </p:pic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73D7B156-26D8-64F2-B8D8-6AE8C62A08BC}"/>
              </a:ext>
            </a:extLst>
          </p:cNvPr>
          <p:cNvGrpSpPr/>
          <p:nvPr/>
        </p:nvGrpSpPr>
        <p:grpSpPr>
          <a:xfrm>
            <a:off x="745457" y="3548813"/>
            <a:ext cx="8988341" cy="1398270"/>
            <a:chOff x="745457" y="2714625"/>
            <a:chExt cx="8988341" cy="1398270"/>
          </a:xfrm>
        </p:grpSpPr>
        <p:sp>
          <p:nvSpPr>
            <p:cNvPr id="10" name="TextBox 9"/>
            <p:cNvSpPr txBox="1"/>
            <p:nvPr/>
          </p:nvSpPr>
          <p:spPr>
            <a:xfrm>
              <a:off x="1161298" y="2714625"/>
              <a:ext cx="8572500" cy="13982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ko-KR" altLang="en-US" sz="2400" dirty="0">
                  <a:latin typeface="MS PGothic" panose="020B0600070205080204" pitchFamily="34" charset="-128"/>
                </a:rPr>
                <a:t>팀원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:</a:t>
              </a:r>
              <a:r>
                <a:rPr lang="ko-KR" altLang="en-US" sz="2400" dirty="0">
                  <a:latin typeface="MS PGothic" panose="020B0600070205080204" pitchFamily="34" charset="-128"/>
                </a:rPr>
                <a:t> 홍지민 </a:t>
              </a:r>
              <a:r>
                <a:rPr lang="en-US" altLang="ko-KR" sz="24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(</a:t>
              </a:r>
              <a:r>
                <a:rPr lang="en-US" altLang="ko-KR" sz="2400" u="sng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https://github.com/jjiminh</a:t>
              </a:r>
              <a:r>
                <a:rPr lang="en-US" altLang="ko-KR" sz="2400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</a:rPr>
                <a:t>)</a:t>
              </a:r>
            </a:p>
            <a:p>
              <a:pPr lvl="0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ko-KR" altLang="en-US" sz="2400" kern="0" dirty="0">
                  <a:effectLst/>
                  <a:latin typeface="MS PGothic" panose="020B0600070205080204" pitchFamily="34" charset="-128"/>
                  <a:cs typeface="Segoe UI"/>
                </a:rPr>
                <a:t>         </a:t>
              </a:r>
              <a:r>
                <a:rPr lang="ko-KR" altLang="en-US" sz="2400" kern="0" dirty="0" err="1">
                  <a:effectLst/>
                  <a:latin typeface="MS PGothic" panose="020B0600070205080204" pitchFamily="34" charset="-128"/>
                  <a:cs typeface="Segoe UI"/>
                </a:rPr>
                <a:t>권정아</a:t>
              </a:r>
              <a:r>
                <a:rPr lang="ko-KR" altLang="en-US" sz="2400" kern="0" dirty="0">
                  <a:effectLst/>
                  <a:latin typeface="MS PGothic" panose="020B0600070205080204" pitchFamily="34" charset="-128"/>
                  <a:cs typeface="Segoe UI"/>
                </a:rPr>
                <a:t> </a:t>
              </a:r>
              <a:r>
                <a:rPr lang="en-US" altLang="ko-KR" sz="2400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</a:rPr>
                <a:t>(</a:t>
              </a:r>
              <a:r>
                <a:rPr lang="en-US" altLang="ko-KR" sz="2400" u="sng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https://github.com/JungahKwon</a:t>
              </a:r>
              <a:r>
                <a:rPr lang="en-US" altLang="ko-KR" sz="2400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</a:rPr>
                <a:t>)</a:t>
              </a:r>
            </a:p>
            <a:p>
              <a:pPr lvl="0">
                <a:lnSpc>
                  <a:spcPct val="120000"/>
                </a:lnSpc>
                <a:spcBef>
                  <a:spcPts val="0"/>
                </a:spcBef>
                <a:defRPr/>
              </a:pPr>
              <a:r>
                <a:rPr lang="ko-KR" altLang="en-US" sz="2400" kern="0" dirty="0">
                  <a:effectLst/>
                  <a:latin typeface="MS PGothic" panose="020B0600070205080204" pitchFamily="34" charset="-128"/>
                  <a:cs typeface="Segoe UI"/>
                </a:rPr>
                <a:t>         </a:t>
              </a:r>
              <a:r>
                <a:rPr lang="ko-KR" altLang="en-US" sz="2400" kern="0" dirty="0" err="1">
                  <a:effectLst/>
                  <a:latin typeface="MS PGothic" panose="020B0600070205080204" pitchFamily="34" charset="-128"/>
                  <a:cs typeface="Segoe UI"/>
                </a:rPr>
                <a:t>배민진</a:t>
              </a:r>
              <a:r>
                <a:rPr lang="ko-KR" altLang="en-US" sz="2400" kern="0" dirty="0">
                  <a:effectLst/>
                  <a:latin typeface="MS PGothic" panose="020B0600070205080204" pitchFamily="34" charset="-128"/>
                  <a:cs typeface="Segoe UI"/>
                </a:rPr>
                <a:t> </a:t>
              </a:r>
              <a:r>
                <a:rPr lang="en-US" altLang="ko-KR" sz="2400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</a:rPr>
                <a:t>(</a:t>
              </a:r>
              <a:r>
                <a:rPr lang="en-US" altLang="ko-KR" sz="2400" u="sng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https://github.com/mingmingbae</a:t>
              </a:r>
              <a:r>
                <a:rPr lang="en-US" altLang="ko-KR" sz="2400" kern="0" dirty="0">
                  <a:effectLst/>
                  <a:latin typeface="MS PGothic" panose="020B0600070205080204" pitchFamily="34" charset="-128"/>
                  <a:ea typeface="MS PGothic" panose="020B0600070205080204" pitchFamily="34" charset="-128"/>
                  <a:cs typeface="Segoe UI"/>
                </a:rPr>
                <a:t>)</a:t>
              </a:r>
            </a:p>
          </p:txBody>
        </p:sp>
        <p:grpSp>
          <p:nvGrpSpPr>
            <p:cNvPr id="13" name="그룹 1014"/>
            <p:cNvGrpSpPr/>
            <p:nvPr/>
          </p:nvGrpSpPr>
          <p:grpSpPr>
            <a:xfrm>
              <a:off x="745457" y="2891623"/>
              <a:ext cx="221469" cy="221469"/>
              <a:chOff x="2969283" y="6891118"/>
              <a:chExt cx="221469" cy="221469"/>
            </a:xfrm>
          </p:grpSpPr>
          <p:pic>
            <p:nvPicPr>
              <p:cNvPr id="14" name="Object 4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2969283" y="6891118"/>
                <a:ext cx="221469" cy="22146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816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09" y="350594"/>
            <a:ext cx="430117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사용한 언어 및 기능</a:t>
            </a:r>
          </a:p>
        </p:txBody>
      </p:sp>
      <p:pic>
        <p:nvPicPr>
          <p:cNvPr id="4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8175" y="2590530"/>
            <a:ext cx="463215" cy="46321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04506" y="1370049"/>
            <a:ext cx="98053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Server</a:t>
            </a:r>
            <a:r>
              <a:rPr lang="ko-KR" altLang="en-US" sz="2000" dirty="0">
                <a:latin typeface="MS PGothic" panose="020B0600070205080204" pitchFamily="34" charset="-128"/>
                <a:cs typeface="Pretendard ExtraLight"/>
              </a:rPr>
              <a:t> 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: JDK 11, SERVLET</a:t>
            </a:r>
          </a:p>
          <a:p>
            <a:pPr lvl="0">
              <a:defRPr/>
            </a:pP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Tool: HTML + CSS + JS(</a:t>
            </a:r>
            <a:r>
              <a:rPr lang="en-US" altLang="ko-KR" sz="2000" dirty="0" err="1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Jquery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) + JSP +BOOTSTRAP +</a:t>
            </a:r>
            <a:r>
              <a:rPr lang="ko-KR" altLang="en-US" sz="2000" dirty="0">
                <a:latin typeface="MS PGothic" panose="020B0600070205080204" pitchFamily="34" charset="-128"/>
                <a:cs typeface="Pretendard ExtraLight"/>
              </a:rPr>
              <a:t> 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JAVA </a:t>
            </a:r>
            <a:r>
              <a:rPr lang="ko-KR" altLang="en-US" sz="2000" dirty="0">
                <a:latin typeface="MS PGothic" panose="020B0600070205080204" pitchFamily="34" charset="-128"/>
                <a:cs typeface="Pretendard ExtraLight"/>
              </a:rPr>
              <a:t> 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+</a:t>
            </a:r>
            <a:r>
              <a:rPr lang="ko-KR" altLang="en-US" sz="2000" dirty="0">
                <a:latin typeface="MS PGothic" panose="020B0600070205080204" pitchFamily="34" charset="-128"/>
                <a:cs typeface="Pretendard ExtraLight"/>
              </a:rPr>
              <a:t> 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Spring</a:t>
            </a:r>
            <a:r>
              <a:rPr lang="ko-KR" altLang="en-US" sz="2000" dirty="0">
                <a:latin typeface="MS PGothic" panose="020B0600070205080204" pitchFamily="34" charset="-128"/>
                <a:cs typeface="Pretendard ExtraLight"/>
              </a:rPr>
              <a:t> </a:t>
            </a:r>
          </a:p>
          <a:p>
            <a:pPr lvl="0">
              <a:defRPr/>
            </a:pP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DBMS: Oracle</a:t>
            </a:r>
            <a:endParaRPr lang="en-US" altLang="ko-KR" sz="2000" dirty="0">
              <a:solidFill>
                <a:srgbClr val="655D5B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66907" y="2686975"/>
            <a:ext cx="9341587" cy="42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ko-KR" altLang="en-US" sz="2000" dirty="0">
                <a:latin typeface="MS PGothic" panose="020B0600070205080204" pitchFamily="34" charset="-128"/>
              </a:rPr>
              <a:t>환경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</a:rPr>
              <a:t>OS</a:t>
            </a:r>
            <a:r>
              <a:rPr lang="ko-KR" altLang="en-US" sz="2000" dirty="0">
                <a:latin typeface="MS PGothic" panose="020B0600070205080204" pitchFamily="34" charset="-128"/>
              </a:rPr>
              <a:t> </a:t>
            </a:r>
            <a:r>
              <a:rPr lang="en-US" altLang="ko-KR" sz="2000" dirty="0">
                <a:latin typeface="MS PGothic" panose="020B0600070205080204" pitchFamily="34" charset="-128"/>
                <a:ea typeface="MS PGothic" panose="020B0600070205080204" pitchFamily="34" charset="-128"/>
              </a:rPr>
              <a:t>: Window10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29307" y="3667865"/>
            <a:ext cx="9341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kern="0" spc="-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엘리스 디지털배움체 OTF"/>
              </a:rPr>
              <a:t>Web Applicateion Server</a:t>
            </a:r>
            <a:r>
              <a:rPr lang="ko-KR" altLang="en-US" sz="2000" kern="0" spc="-200">
                <a:solidFill>
                  <a:srgbClr val="000000"/>
                </a:solidFill>
                <a:latin typeface="MS PGothic" panose="020B0600070205080204" pitchFamily="34" charset="-128"/>
                <a:cs typeface="엘리스 디지털배움체 OTF"/>
              </a:rPr>
              <a:t> </a:t>
            </a:r>
            <a:r>
              <a:rPr lang="en-US" altLang="ko-KR" sz="2000" kern="0" spc="-2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엘리스 디지털배움체 OTF"/>
              </a:rPr>
              <a:t>: </a:t>
            </a:r>
            <a:r>
              <a:rPr lang="en-US" altLang="ko-KR" sz="20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 Apache Tomcat 9.0</a:t>
            </a:r>
            <a:endParaRPr lang="en-US" altLang="ko-KR" sz="2000" kern="0" spc="-200">
              <a:solidFill>
                <a:srgbClr val="000000"/>
              </a:solidFill>
              <a:latin typeface="MS PGothic" panose="020B0600070205080204" pitchFamily="34" charset="-128"/>
              <a:ea typeface="MS PGothic" panose="020B0600070205080204" pitchFamily="34" charset="-128"/>
              <a:cs typeface="엘리스 디지털배움체 OTF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MS PGothic" panose="020B0600070205080204" pitchFamily="34" charset="-128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1631311" y="4672502"/>
            <a:ext cx="93415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DB: Oracle</a:t>
            </a:r>
          </a:p>
        </p:txBody>
      </p:sp>
      <p:sp>
        <p:nvSpPr>
          <p:cNvPr id="34" name="TextBox 28"/>
          <p:cNvSpPr txBox="1"/>
          <p:nvPr/>
        </p:nvSpPr>
        <p:spPr>
          <a:xfrm>
            <a:off x="1675864" y="5576875"/>
            <a:ext cx="93415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MS PGothic" panose="020B0600070205080204" pitchFamily="34" charset="-128"/>
                <a:cs typeface="Pretendard ExtraLight"/>
              </a:rPr>
              <a:t>로그인 </a:t>
            </a:r>
            <a:r>
              <a:rPr lang="en-US" altLang="ko-KR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: Kakao</a:t>
            </a:r>
            <a:r>
              <a:rPr lang="ko-KR" altLang="en-US" sz="2000" dirty="0">
                <a:solidFill>
                  <a:srgbClr val="000000"/>
                </a:solidFill>
                <a:latin typeface="MS PGothic" panose="020B0600070205080204" pitchFamily="34" charset="-128"/>
                <a:cs typeface="Pretendard ExtraLight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API</a:t>
            </a:r>
          </a:p>
          <a:p>
            <a:pPr lvl="0">
              <a:defRPr/>
            </a:pPr>
            <a:r>
              <a:rPr lang="ko-KR" altLang="en-US" sz="2000" dirty="0">
                <a:solidFill>
                  <a:srgbClr val="000000"/>
                </a:solidFill>
                <a:latin typeface="MS PGothic" panose="020B0600070205080204" pitchFamily="34" charset="-128"/>
                <a:cs typeface="Pretendard ExtraLight"/>
              </a:rPr>
              <a:t>결제 </a:t>
            </a:r>
            <a:r>
              <a:rPr lang="en-US" altLang="ko-KR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  <a:t>: </a:t>
            </a:r>
            <a:r>
              <a:rPr lang="ko-KR" altLang="en-US" sz="2000" dirty="0" err="1">
                <a:solidFill>
                  <a:srgbClr val="000000"/>
                </a:solidFill>
                <a:latin typeface="MS PGothic" panose="020B0600070205080204" pitchFamily="34" charset="-128"/>
                <a:cs typeface="Pretendard ExtraLight"/>
              </a:rPr>
              <a:t>아임포트</a:t>
            </a:r>
            <a:br>
              <a:rPr lang="en-US" altLang="ko-KR" sz="2000" dirty="0">
                <a:solidFill>
                  <a:srgbClr val="00000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Pretendard ExtraLight"/>
              </a:rPr>
            </a:br>
            <a:endParaRPr kumimoji="0" lang="ko-KR" altLang="en-US" sz="2000" b="0" i="0" u="none" strike="noStrike" kern="1200" cap="none" spc="0" normalizeH="0" baseline="0" dirty="0">
              <a:solidFill>
                <a:srgbClr val="655D5B"/>
              </a:solidFill>
              <a:latin typeface="MS PGothic" panose="020B0600070205080204" pitchFamily="34" charset="-128"/>
            </a:endParaRPr>
          </a:p>
        </p:txBody>
      </p:sp>
      <p:pic>
        <p:nvPicPr>
          <p:cNvPr id="36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0181" y="1554811"/>
            <a:ext cx="444980" cy="425616"/>
          </a:xfrm>
          <a:prstGeom prst="rect">
            <a:avLst/>
          </a:prstGeom>
        </p:spPr>
      </p:pic>
      <p:pic>
        <p:nvPicPr>
          <p:cNvPr id="37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2714" y="3629526"/>
            <a:ext cx="463215" cy="463215"/>
          </a:xfrm>
          <a:prstGeom prst="rect">
            <a:avLst/>
          </a:prstGeom>
        </p:spPr>
      </p:pic>
      <p:pic>
        <p:nvPicPr>
          <p:cNvPr id="38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7727" y="4611834"/>
            <a:ext cx="463215" cy="463215"/>
          </a:xfrm>
          <a:prstGeom prst="rect">
            <a:avLst/>
          </a:prstGeom>
        </p:spPr>
      </p:pic>
      <p:pic>
        <p:nvPicPr>
          <p:cNvPr id="39" name="그래픽 3" descr="배지 체크 표시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5273" y="5556815"/>
            <a:ext cx="463215" cy="4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0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11411" y="350594"/>
            <a:ext cx="1737479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altLang="ko-KR" sz="3600">
                <a:solidFill>
                  <a:srgbClr val="554F4D"/>
                </a:solidFill>
              </a:rPr>
              <a:t>DB</a:t>
            </a:r>
            <a:r>
              <a:rPr lang="ko-KR" altLang="en-US" sz="3600">
                <a:solidFill>
                  <a:srgbClr val="554F4D"/>
                </a:solidFill>
              </a:rPr>
              <a:t>설계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5959" y="1152692"/>
            <a:ext cx="10010776" cy="543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91871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00734" y="213585"/>
            <a:ext cx="3808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인터넷 서점 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View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1082993" y="5214124"/>
            <a:ext cx="4060508" cy="1168681"/>
            <a:chOff x="884745" y="4969855"/>
            <a:chExt cx="2846903" cy="1168681"/>
          </a:xfrm>
        </p:grpSpPr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754198" y="4969855"/>
              <a:ext cx="834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메인 화면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884745" y="5446039"/>
              <a:ext cx="2846903" cy="692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00" dirty="0">
                  <a:latin typeface="MS PGothic" panose="020B0600070205080204" pitchFamily="34" charset="-128"/>
                </a:rPr>
                <a:t>①도서 분류 메뉴 클릭 시 해당 도서 리스트로 이동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r>
                <a:rPr lang="ko-KR" altLang="en-US" sz="1300" dirty="0">
                  <a:latin typeface="MS PGothic" panose="020B0600070205080204" pitchFamily="34" charset="-128"/>
                </a:rPr>
                <a:t>그 외에 상품 전체 리스트 조회 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1846067" y="4969855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2DA9087-D84E-42E5-995A-7C68BE64B0F4}"/>
              </a:ext>
            </a:extLst>
          </p:cNvPr>
          <p:cNvGrpSpPr/>
          <p:nvPr/>
        </p:nvGrpSpPr>
        <p:grpSpPr>
          <a:xfrm>
            <a:off x="7048501" y="5214124"/>
            <a:ext cx="4060506" cy="1341815"/>
            <a:chOff x="8427209" y="4948779"/>
            <a:chExt cx="2846903" cy="1341815"/>
          </a:xfrm>
        </p:grpSpPr>
        <p:sp>
          <p:nvSpPr>
            <p:cNvPr id="27" name="テキスト ボックス 17">
              <a:extLst>
                <a:ext uri="{FF2B5EF4-FFF2-40B4-BE49-F238E27FC236}">
                  <a16:creationId xmlns:a16="http://schemas.microsoft.com/office/drawing/2014/main" id="{59DA6535-BD2A-47F7-A89B-94FF33E08A57}"/>
                </a:ext>
              </a:extLst>
            </p:cNvPr>
            <p:cNvSpPr txBox="1"/>
            <p:nvPr/>
          </p:nvSpPr>
          <p:spPr>
            <a:xfrm>
              <a:off x="9158552" y="5002292"/>
              <a:ext cx="1361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상품 디테일 화면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C09ECF6-84B4-4385-8B2F-A400844C68B0}"/>
                </a:ext>
              </a:extLst>
            </p:cNvPr>
            <p:cNvSpPr txBox="1"/>
            <p:nvPr/>
          </p:nvSpPr>
          <p:spPr>
            <a:xfrm>
              <a:off x="8427209" y="5336999"/>
              <a:ext cx="2846903" cy="953595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①로그인 후 주문 내역 확인 뒤 결제화면으로 이동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클릭시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장바구니 리스트로 이동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③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메뉴바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</a:t>
              </a: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–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해당 메뉴로 이동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23E47D8-8D96-43F5-9402-F51483D54D08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0DA7E8-C9EE-056E-401D-7FE04D849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8280" y="969281"/>
            <a:ext cx="5296241" cy="41061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D86553-0165-0188-40E7-CD7D59F45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472" y="1015235"/>
            <a:ext cx="4734937" cy="392155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65B941E-6C81-DBD4-FE13-6C05E1B4DBA3}"/>
              </a:ext>
            </a:extLst>
          </p:cNvPr>
          <p:cNvSpPr/>
          <p:nvPr/>
        </p:nvSpPr>
        <p:spPr>
          <a:xfrm>
            <a:off x="518476" y="1638134"/>
            <a:ext cx="564516" cy="524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74D33-7614-CE34-2015-922D39C9E57B}"/>
              </a:ext>
            </a:extLst>
          </p:cNvPr>
          <p:cNvSpPr txBox="1"/>
          <p:nvPr/>
        </p:nvSpPr>
        <p:spPr>
          <a:xfrm>
            <a:off x="780217" y="1908780"/>
            <a:ext cx="169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926C36-6998-E975-6609-E2CA6624566D}"/>
              </a:ext>
            </a:extLst>
          </p:cNvPr>
          <p:cNvSpPr/>
          <p:nvPr/>
        </p:nvSpPr>
        <p:spPr>
          <a:xfrm>
            <a:off x="7586932" y="4162425"/>
            <a:ext cx="127147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D5411F2-BC30-3E9A-F7EE-C752C0510AA3}"/>
              </a:ext>
            </a:extLst>
          </p:cNvPr>
          <p:cNvSpPr/>
          <p:nvPr/>
        </p:nvSpPr>
        <p:spPr>
          <a:xfrm>
            <a:off x="8933859" y="4143375"/>
            <a:ext cx="1271476" cy="342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A55818-F481-BF82-8727-70C2EBDF4235}"/>
              </a:ext>
            </a:extLst>
          </p:cNvPr>
          <p:cNvSpPr/>
          <p:nvPr/>
        </p:nvSpPr>
        <p:spPr>
          <a:xfrm>
            <a:off x="6663563" y="4578222"/>
            <a:ext cx="3710146" cy="35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B76AA5-F79D-82AA-AE7A-C2BACDD9C476}"/>
              </a:ext>
            </a:extLst>
          </p:cNvPr>
          <p:cNvSpPr txBox="1"/>
          <p:nvPr/>
        </p:nvSpPr>
        <p:spPr>
          <a:xfrm>
            <a:off x="7531508" y="4166968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555304-1ED6-9657-6579-169B1751088B}"/>
              </a:ext>
            </a:extLst>
          </p:cNvPr>
          <p:cNvSpPr txBox="1"/>
          <p:nvPr/>
        </p:nvSpPr>
        <p:spPr>
          <a:xfrm>
            <a:off x="9801241" y="4139302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90A86-F0E9-9B62-AC30-F93B86E5B300}"/>
              </a:ext>
            </a:extLst>
          </p:cNvPr>
          <p:cNvSpPr txBox="1"/>
          <p:nvPr/>
        </p:nvSpPr>
        <p:spPr>
          <a:xfrm>
            <a:off x="9970403" y="4581183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21600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직선 연결선 1"/>
          <p:cNvSpPr/>
          <p:nvPr/>
        </p:nvSpPr>
        <p:spPr>
          <a:xfrm>
            <a:off x="622300" y="961846"/>
            <a:ext cx="115697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TextBox 5"/>
          <p:cNvSpPr txBox="1"/>
          <p:nvPr/>
        </p:nvSpPr>
        <p:spPr>
          <a:xfrm>
            <a:off x="823776" y="221765"/>
            <a:ext cx="2985332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rPr>
                <a:latin typeface="+mj-lt"/>
                <a:ea typeface="+mj-ea"/>
                <a:cs typeface="+mj-cs"/>
                <a:sym typeface="이롭게 바탕체 Medium"/>
              </a:rPr>
              <a:t>회원 관련 기능</a:t>
            </a:r>
            <a:r>
              <a:t>1</a:t>
            </a:r>
          </a:p>
        </p:txBody>
      </p:sp>
      <p:grpSp>
        <p:nvGrpSpPr>
          <p:cNvPr id="168" name="그룹 30"/>
          <p:cNvGrpSpPr/>
          <p:nvPr/>
        </p:nvGrpSpPr>
        <p:grpSpPr>
          <a:xfrm>
            <a:off x="775786" y="4945609"/>
            <a:ext cx="3159042" cy="735789"/>
            <a:chOff x="0" y="3364922"/>
            <a:chExt cx="3159040" cy="735789"/>
          </a:xfrm>
        </p:grpSpPr>
        <p:sp>
          <p:nvSpPr>
            <p:cNvPr id="165" name="テキスト ボックス 17"/>
            <p:cNvSpPr txBox="1"/>
            <p:nvPr/>
          </p:nvSpPr>
          <p:spPr>
            <a:xfrm>
              <a:off x="1186659" y="3364922"/>
              <a:ext cx="69735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로그인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</p:txBody>
        </p:sp>
        <p:sp>
          <p:nvSpPr>
            <p:cNvPr id="166" name="TextBox 15"/>
            <p:cNvSpPr txBox="1"/>
            <p:nvPr/>
          </p:nvSpPr>
          <p:spPr>
            <a:xfrm>
              <a:off x="0" y="3740935"/>
              <a:ext cx="3159040" cy="3597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1300"/>
              </a:lvl1pPr>
            </a:lstStyle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①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로그인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기능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(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DB에서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아</a:t>
              </a: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이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디로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조회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)</a:t>
              </a:r>
            </a:p>
          </p:txBody>
        </p:sp>
      </p:grpSp>
      <p:grpSp>
        <p:nvGrpSpPr>
          <p:cNvPr id="173" name="그룹 29"/>
          <p:cNvGrpSpPr/>
          <p:nvPr/>
        </p:nvGrpSpPr>
        <p:grpSpPr>
          <a:xfrm>
            <a:off x="4628919" y="1535018"/>
            <a:ext cx="3395503" cy="5081909"/>
            <a:chOff x="-1" y="0"/>
            <a:chExt cx="3395501" cy="5081907"/>
          </a:xfrm>
        </p:grpSpPr>
        <p:sp>
          <p:nvSpPr>
            <p:cNvPr id="169" name="正方形/長方形 13"/>
            <p:cNvSpPr/>
            <p:nvPr/>
          </p:nvSpPr>
          <p:spPr>
            <a:xfrm>
              <a:off x="150787" y="0"/>
              <a:ext cx="2947544" cy="3048000"/>
            </a:xfrm>
            <a:prstGeom prst="rect">
              <a:avLst/>
            </a:prstGeom>
            <a:solidFill>
              <a:srgbClr val="EEE9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MS PGothic"/>
                  <a:ea typeface="MS PGothic"/>
                  <a:cs typeface="MS PGothic"/>
                  <a:sym typeface="MS PGothic"/>
                </a:defRPr>
              </a:pPr>
              <a:endParaRPr/>
            </a:p>
          </p:txBody>
        </p:sp>
        <p:sp>
          <p:nvSpPr>
            <p:cNvPr id="170" name="テキスト ボックス 17"/>
            <p:cNvSpPr txBox="1"/>
            <p:nvPr/>
          </p:nvSpPr>
          <p:spPr>
            <a:xfrm>
              <a:off x="1116280" y="3414412"/>
              <a:ext cx="895097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회원가입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</p:txBody>
        </p:sp>
        <p:sp>
          <p:nvSpPr>
            <p:cNvPr id="171" name="TextBox 22"/>
            <p:cNvSpPr txBox="1"/>
            <p:nvPr/>
          </p:nvSpPr>
          <p:spPr>
            <a:xfrm>
              <a:off x="-1" y="3747570"/>
              <a:ext cx="3395501" cy="1334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중복체크 </a:t>
              </a:r>
              <a:r>
                <a:rPr lang="en-US" altLang="ko-KR" dirty="0">
                  <a:latin typeface="+mj-lt"/>
                  <a:ea typeface="+mj-ea"/>
                  <a:cs typeface="+mj-cs"/>
                  <a:sym typeface="이롭게 바탕체 Medium"/>
                </a:rPr>
                <a:t>: </a:t>
              </a: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입력된 아이디 값으로 </a:t>
              </a:r>
              <a:r>
                <a:rPr lang="en-US" altLang="ko-KR" dirty="0">
                  <a:latin typeface="+mj-lt"/>
                  <a:ea typeface="+mj-ea"/>
                  <a:cs typeface="+mj-cs"/>
                  <a:sym typeface="이롭게 바탕체 Medium"/>
                </a:rPr>
                <a:t>DB</a:t>
              </a: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에 해당 값 </a:t>
              </a:r>
              <a:b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</a:b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존재 여부 확인 ▶︎ </a:t>
              </a:r>
              <a:r>
                <a:rPr lang="ko-KR" altLang="en-US" dirty="0" err="1">
                  <a:latin typeface="+mj-lt"/>
                  <a:ea typeface="+mj-ea"/>
                  <a:cs typeface="+mj-cs"/>
                  <a:sym typeface="이롭게 바탕체 Medium"/>
                </a:rPr>
                <a:t>알림창으로</a:t>
              </a:r>
              <a:r>
                <a:rPr lang="ko-KR" altLang="en-US" dirty="0">
                  <a:latin typeface="+mj-lt"/>
                  <a:ea typeface="+mj-ea"/>
                  <a:cs typeface="+mj-cs"/>
                  <a:sym typeface="이롭게 바탕체 Medium"/>
                </a:rPr>
                <a:t> 사용가능 여부 안내</a:t>
              </a:r>
            </a:p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회원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정보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입력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및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DB에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회원정보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추가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우편번호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검색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: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카카오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주소검색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이용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다시입력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: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입력된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값 reset</a:t>
              </a:r>
            </a:p>
          </p:txBody>
        </p:sp>
        <p:sp>
          <p:nvSpPr>
            <p:cNvPr id="172" name="직선 연결선 23"/>
            <p:cNvSpPr/>
            <p:nvPr/>
          </p:nvSpPr>
          <p:spPr>
            <a:xfrm>
              <a:off x="1261472" y="3292996"/>
              <a:ext cx="701780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178" name="그룹 11"/>
          <p:cNvGrpSpPr/>
          <p:nvPr/>
        </p:nvGrpSpPr>
        <p:grpSpPr>
          <a:xfrm>
            <a:off x="8586100" y="1535019"/>
            <a:ext cx="3159041" cy="5199323"/>
            <a:chOff x="0" y="0"/>
            <a:chExt cx="3159040" cy="5199322"/>
          </a:xfrm>
        </p:grpSpPr>
        <p:sp>
          <p:nvSpPr>
            <p:cNvPr id="174" name="正方形/長方形 13"/>
            <p:cNvSpPr/>
            <p:nvPr/>
          </p:nvSpPr>
          <p:spPr>
            <a:xfrm>
              <a:off x="105749" y="0"/>
              <a:ext cx="2947544" cy="3048000"/>
            </a:xfrm>
            <a:prstGeom prst="rect">
              <a:avLst/>
            </a:prstGeom>
            <a:solidFill>
              <a:srgbClr val="EEE9E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MS PGothic"/>
                  <a:ea typeface="MS PGothic"/>
                  <a:cs typeface="MS PGothic"/>
                  <a:sym typeface="MS PGothic"/>
                </a:defRPr>
              </a:pPr>
              <a:endParaRPr/>
            </a:p>
          </p:txBody>
        </p:sp>
        <p:sp>
          <p:nvSpPr>
            <p:cNvPr id="175" name="テキスト ボックス 17"/>
            <p:cNvSpPr txBox="1"/>
            <p:nvPr/>
          </p:nvSpPr>
          <p:spPr>
            <a:xfrm>
              <a:off x="459522" y="3535176"/>
              <a:ext cx="2137841" cy="386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회원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정보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수정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및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탈퇴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</p:txBody>
        </p:sp>
        <p:sp>
          <p:nvSpPr>
            <p:cNvPr id="176" name="TextBox 27"/>
            <p:cNvSpPr txBox="1"/>
            <p:nvPr/>
          </p:nvSpPr>
          <p:spPr>
            <a:xfrm>
              <a:off x="0" y="3921983"/>
              <a:ext cx="3159040" cy="127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3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/>
                <a:t>로그인</a:t>
              </a:r>
              <a:r>
                <a:rPr dirty="0"/>
                <a:t> </a:t>
              </a:r>
              <a:r>
                <a:rPr dirty="0" err="1"/>
                <a:t>회원</a:t>
              </a:r>
              <a:r>
                <a:rPr dirty="0"/>
                <a:t> </a:t>
              </a:r>
              <a:r>
                <a:rPr dirty="0" err="1"/>
                <a:t>정보</a:t>
              </a:r>
              <a:r>
                <a:rPr dirty="0"/>
                <a:t> </a:t>
              </a:r>
              <a:r>
                <a:rPr dirty="0" err="1"/>
                <a:t>수정</a:t>
              </a:r>
              <a:endParaRPr dirty="0"/>
            </a:p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3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/>
                <a:t>각 </a:t>
              </a:r>
              <a:r>
                <a:rPr dirty="0" err="1"/>
                <a:t>항목별로</a:t>
              </a:r>
              <a:r>
                <a:rPr dirty="0"/>
                <a:t> </a:t>
              </a:r>
              <a:r>
                <a:rPr dirty="0" err="1"/>
                <a:t>수정</a:t>
              </a:r>
              <a:r>
                <a:rPr dirty="0"/>
                <a:t> </a:t>
              </a:r>
              <a:r>
                <a:rPr dirty="0" err="1"/>
                <a:t>가능</a:t>
              </a:r>
              <a:endParaRPr dirty="0"/>
            </a:p>
            <a:p>
              <a:pPr marL="217236" indent="-217236">
                <a:lnSpc>
                  <a:spcPct val="150000"/>
                </a:lnSpc>
                <a:buSzPct val="100000"/>
                <a:buAutoNum type="circleNumDbPlain"/>
                <a:defRPr sz="13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/>
                <a:t>회원</a:t>
              </a:r>
              <a:r>
                <a:rPr dirty="0"/>
                <a:t> </a:t>
              </a:r>
              <a:r>
                <a:rPr dirty="0" err="1"/>
                <a:t>탈퇴</a:t>
              </a:r>
              <a:r>
                <a:rPr dirty="0"/>
                <a:t> ▶︎ DB 및 </a:t>
              </a:r>
              <a:r>
                <a:rPr dirty="0" err="1"/>
                <a:t>Session에서</a:t>
              </a:r>
              <a:r>
                <a:rPr dirty="0"/>
                <a:t> </a:t>
              </a:r>
              <a:r>
                <a:rPr dirty="0" err="1"/>
                <a:t>해당</a:t>
              </a:r>
              <a:r>
                <a:rPr dirty="0"/>
                <a:t> </a:t>
              </a:r>
              <a:r>
                <a:rPr dirty="0" err="1"/>
                <a:t>회원정보</a:t>
              </a:r>
              <a:r>
                <a:rPr dirty="0"/>
                <a:t> </a:t>
              </a:r>
              <a:r>
                <a:rPr dirty="0" err="1"/>
                <a:t>삭제</a:t>
              </a:r>
              <a:endParaRPr dirty="0"/>
            </a:p>
          </p:txBody>
        </p:sp>
        <p:sp>
          <p:nvSpPr>
            <p:cNvPr id="177" name="직선 연결선 28"/>
            <p:cNvSpPr/>
            <p:nvPr/>
          </p:nvSpPr>
          <p:spPr>
            <a:xfrm>
              <a:off x="1264560" y="3413760"/>
              <a:ext cx="629921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9" name="직사각형 31"/>
          <p:cNvSpPr/>
          <p:nvPr/>
        </p:nvSpPr>
        <p:spPr>
          <a:xfrm>
            <a:off x="-6" y="-1"/>
            <a:ext cx="86588" cy="68759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pic>
        <p:nvPicPr>
          <p:cNvPr id="180" name="그림 4" descr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53" y="1373287"/>
            <a:ext cx="3435871" cy="31432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그림 10" descr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00" y="1101502"/>
            <a:ext cx="3144053" cy="357059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직사각형 14"/>
          <p:cNvSpPr/>
          <p:nvPr/>
        </p:nvSpPr>
        <p:spPr>
          <a:xfrm>
            <a:off x="584109" y="1841508"/>
            <a:ext cx="3651462" cy="1600422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183" name="TextBox 16"/>
          <p:cNvSpPr txBox="1"/>
          <p:nvPr/>
        </p:nvSpPr>
        <p:spPr>
          <a:xfrm>
            <a:off x="8551544" y="533400"/>
            <a:ext cx="270891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rPr>
                <a:latin typeface="+mj-lt"/>
                <a:ea typeface="+mj-ea"/>
                <a:cs typeface="+mj-cs"/>
                <a:sym typeface="이롭게 바탕체 Medium"/>
              </a:rPr>
              <a:t>담당자 </a:t>
            </a:r>
            <a:r>
              <a:t>: 배민진</a:t>
            </a:r>
          </a:p>
        </p:txBody>
      </p:sp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462" y="1089656"/>
            <a:ext cx="3328065" cy="373230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직사각형 14"/>
          <p:cNvSpPr/>
          <p:nvPr/>
        </p:nvSpPr>
        <p:spPr>
          <a:xfrm>
            <a:off x="6172937" y="1344092"/>
            <a:ext cx="678633" cy="201044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50000"/>
              </a:lnSpc>
              <a:defRPr sz="500"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186" name="직사각형 14"/>
          <p:cNvSpPr/>
          <p:nvPr/>
        </p:nvSpPr>
        <p:spPr>
          <a:xfrm>
            <a:off x="5881824" y="3313757"/>
            <a:ext cx="678632" cy="201045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50000"/>
              </a:lnSpc>
              <a:defRPr sz="500"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187" name="직사각형 14"/>
          <p:cNvSpPr/>
          <p:nvPr/>
        </p:nvSpPr>
        <p:spPr>
          <a:xfrm>
            <a:off x="11019958" y="1400403"/>
            <a:ext cx="678632" cy="2956954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50000"/>
              </a:lnSpc>
              <a:defRPr sz="500"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188" name="직사각형 14"/>
          <p:cNvSpPr/>
          <p:nvPr/>
        </p:nvSpPr>
        <p:spPr>
          <a:xfrm>
            <a:off x="8394669" y="4595837"/>
            <a:ext cx="678633" cy="201045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50000"/>
              </a:lnSpc>
              <a:defRPr sz="500"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189" name="직사각형 14"/>
          <p:cNvSpPr/>
          <p:nvPr/>
        </p:nvSpPr>
        <p:spPr>
          <a:xfrm>
            <a:off x="4576850" y="4488726"/>
            <a:ext cx="954757" cy="201045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lnSpc>
                <a:spcPct val="150000"/>
              </a:lnSpc>
              <a:defRPr sz="500"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2" name="직선 연결선 23">
            <a:extLst>
              <a:ext uri="{FF2B5EF4-FFF2-40B4-BE49-F238E27FC236}">
                <a16:creationId xmlns:a16="http://schemas.microsoft.com/office/drawing/2014/main" id="{B062C462-E88B-F365-7BBA-E35D888A09B7}"/>
              </a:ext>
            </a:extLst>
          </p:cNvPr>
          <p:cNvSpPr/>
          <p:nvPr/>
        </p:nvSpPr>
        <p:spPr>
          <a:xfrm>
            <a:off x="1994530" y="4829323"/>
            <a:ext cx="701780" cy="0"/>
          </a:xfrm>
          <a:prstGeom prst="line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림 12" descr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623" y="1024229"/>
            <a:ext cx="4903829" cy="3463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그림 4" descr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386" y="2954780"/>
            <a:ext cx="4307692" cy="1720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이미지" descr="이미지"/>
          <p:cNvPicPr>
            <a:picLocks noChangeAspect="1"/>
          </p:cNvPicPr>
          <p:nvPr/>
        </p:nvPicPr>
        <p:blipFill>
          <a:blip r:embed="rId4"/>
          <a:srcRect r="2818" b="3691"/>
          <a:stretch>
            <a:fillRect/>
          </a:stretch>
        </p:blipFill>
        <p:spPr>
          <a:xfrm>
            <a:off x="1104269" y="989967"/>
            <a:ext cx="4480059" cy="181862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직선 연결선 1"/>
          <p:cNvSpPr/>
          <p:nvPr/>
        </p:nvSpPr>
        <p:spPr>
          <a:xfrm>
            <a:off x="622300" y="918713"/>
            <a:ext cx="11569700" cy="1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TextBox 5"/>
          <p:cNvSpPr txBox="1"/>
          <p:nvPr/>
        </p:nvSpPr>
        <p:spPr>
          <a:xfrm>
            <a:off x="846453" y="213585"/>
            <a:ext cx="2985332" cy="669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600"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rPr>
                <a:latin typeface="+mj-lt"/>
                <a:ea typeface="+mj-ea"/>
                <a:cs typeface="+mj-cs"/>
                <a:sym typeface="이롭게 바탕체 Medium"/>
              </a:rPr>
              <a:t>회원 관련 기능</a:t>
            </a:r>
            <a:r>
              <a:t>2</a:t>
            </a:r>
          </a:p>
        </p:txBody>
      </p:sp>
      <p:grpSp>
        <p:nvGrpSpPr>
          <p:cNvPr id="199" name="그룹 30"/>
          <p:cNvGrpSpPr/>
          <p:nvPr/>
        </p:nvGrpSpPr>
        <p:grpSpPr>
          <a:xfrm>
            <a:off x="1101980" y="4850702"/>
            <a:ext cx="4907630" cy="3291490"/>
            <a:chOff x="4379" y="0"/>
            <a:chExt cx="4907628" cy="3291489"/>
          </a:xfrm>
        </p:grpSpPr>
        <p:sp>
          <p:nvSpPr>
            <p:cNvPr id="196" name="テキスト ボックス 17"/>
            <p:cNvSpPr txBox="1"/>
            <p:nvPr/>
          </p:nvSpPr>
          <p:spPr>
            <a:xfrm>
              <a:off x="4379" y="118449"/>
              <a:ext cx="4895525" cy="617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아이디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/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비밀번호</a:t>
              </a:r>
              <a:r>
                <a:rPr dirty="0">
                  <a:latin typeface="+mj-lt"/>
                  <a:ea typeface="+mj-ea"/>
                  <a:cs typeface="+mj-cs"/>
                  <a:sym typeface="이롭게 바탕체 Medium"/>
                </a:rPr>
                <a:t> </a:t>
              </a:r>
              <a:r>
                <a:rPr dirty="0" err="1">
                  <a:latin typeface="+mj-lt"/>
                  <a:ea typeface="+mj-ea"/>
                  <a:cs typeface="+mj-cs"/>
                  <a:sym typeface="이롭게 바탕체 Medium"/>
                </a:rPr>
                <a:t>찾기</a:t>
              </a:r>
              <a:endParaRPr dirty="0">
                <a:latin typeface="+mj-lt"/>
                <a:ea typeface="+mj-ea"/>
                <a:cs typeface="+mj-cs"/>
                <a:sym typeface="이롭게 바탕체 Medium"/>
              </a:endParaRPr>
            </a:p>
          </p:txBody>
        </p:sp>
        <p:sp>
          <p:nvSpPr>
            <p:cNvPr id="197" name="TextBox 15"/>
            <p:cNvSpPr txBox="1"/>
            <p:nvPr/>
          </p:nvSpPr>
          <p:spPr>
            <a:xfrm>
              <a:off x="8181" y="469073"/>
              <a:ext cx="4903828" cy="2822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❖ 아이디 찾기 : 이름, 생년월일, 이메일 정보로 DB에서 조회 ▶︎ 조회결과 화면으로 이동</a:t>
              </a:r>
              <a:br>
                <a:rPr>
                  <a:latin typeface="+mj-lt"/>
                  <a:ea typeface="+mj-ea"/>
                  <a:cs typeface="+mj-cs"/>
                  <a:sym typeface="이롭게 바탕체 Medium"/>
                </a:rPr>
              </a:b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❖ 비밀번호 찾기 : 아이디, 이름, 이메일 정보로 DB에서 회원 존재 유무 확인 ▶︎</a:t>
              </a:r>
              <a:br>
                <a:rPr>
                  <a:latin typeface="+mj-lt"/>
                  <a:ea typeface="+mj-ea"/>
                  <a:cs typeface="+mj-cs"/>
                  <a:sym typeface="이롭게 바탕체 Medium"/>
                </a:rPr>
              </a:b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- 존재 O : 이메일 인증 화면으로 이동</a:t>
              </a:r>
              <a:br>
                <a:rPr>
                  <a:latin typeface="+mj-lt"/>
                  <a:ea typeface="+mj-ea"/>
                  <a:cs typeface="+mj-cs"/>
                  <a:sym typeface="이롭게 바탕체 Medium"/>
                </a:rPr>
              </a:b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- 존재 X : 알림창으로 ‘회원없음’ 안내</a:t>
              </a:r>
            </a:p>
          </p:txBody>
        </p:sp>
        <p:sp>
          <p:nvSpPr>
            <p:cNvPr id="198" name="직선 연결선 3"/>
            <p:cNvSpPr/>
            <p:nvPr/>
          </p:nvSpPr>
          <p:spPr>
            <a:xfrm>
              <a:off x="1950368" y="0"/>
              <a:ext cx="1121053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203" name="그룹 29"/>
          <p:cNvGrpSpPr/>
          <p:nvPr/>
        </p:nvGrpSpPr>
        <p:grpSpPr>
          <a:xfrm>
            <a:off x="6693454" y="4826817"/>
            <a:ext cx="4903828" cy="2777900"/>
            <a:chOff x="0" y="0"/>
            <a:chExt cx="4903827" cy="2777898"/>
          </a:xfrm>
        </p:grpSpPr>
        <p:sp>
          <p:nvSpPr>
            <p:cNvPr id="200" name="テキスト ボックス 17"/>
            <p:cNvSpPr txBox="1"/>
            <p:nvPr/>
          </p:nvSpPr>
          <p:spPr>
            <a:xfrm>
              <a:off x="9369" y="171775"/>
              <a:ext cx="4886622" cy="6174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600"/>
              </a:lvl1pPr>
            </a:lstStyle>
            <a:p>
              <a:pPr>
                <a:defRPr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이메일 발송/인증번호 확인 + 비밀번호 변경</a:t>
              </a:r>
            </a:p>
          </p:txBody>
        </p:sp>
        <p:sp>
          <p:nvSpPr>
            <p:cNvPr id="201" name="TextBox 22"/>
            <p:cNvSpPr txBox="1"/>
            <p:nvPr/>
          </p:nvSpPr>
          <p:spPr>
            <a:xfrm>
              <a:off x="0" y="525226"/>
              <a:ext cx="4903828" cy="22526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50000"/>
                </a:lnSpc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❖ 입력한 이메일로 랜덤 6자리 숫자 발송</a:t>
              </a:r>
              <a:br>
                <a:rPr>
                  <a:latin typeface="+mj-lt"/>
                  <a:ea typeface="+mj-ea"/>
                  <a:cs typeface="+mj-cs"/>
                  <a:sym typeface="이롭게 바탕체 Medium"/>
                </a:rPr>
              </a:b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❖ 발송된 숫자와 입력된 숫자 일치 여부 확인 ▶︎ 하단의 [새로운 비밀번호] 입력창 활성화</a:t>
              </a:r>
            </a:p>
            <a:p>
              <a:pPr>
                <a:lnSpc>
                  <a:spcPct val="150000"/>
                </a:lnSpc>
                <a:defRPr sz="1100">
                  <a:latin typeface="MS PGothic"/>
                  <a:ea typeface="MS PGothic"/>
                  <a:cs typeface="MS PGothic"/>
                  <a:sym typeface="MS PGothic"/>
                </a:defRPr>
              </a:pPr>
              <a:r>
                <a:rPr>
                  <a:latin typeface="+mj-lt"/>
                  <a:ea typeface="+mj-ea"/>
                  <a:cs typeface="+mj-cs"/>
                  <a:sym typeface="이롭게 바탕체 Medium"/>
                </a:rPr>
                <a:t>❖ 새로운 비밀번호 및 비밀번호 확인 일치 여부 확인 후 DB에 저장</a:t>
              </a:r>
            </a:p>
          </p:txBody>
        </p:sp>
        <p:sp>
          <p:nvSpPr>
            <p:cNvPr id="202" name="직선 연결선 23"/>
            <p:cNvSpPr/>
            <p:nvPr/>
          </p:nvSpPr>
          <p:spPr>
            <a:xfrm>
              <a:off x="1891386" y="0"/>
              <a:ext cx="1121054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4" name="직사각형 31"/>
          <p:cNvSpPr/>
          <p:nvPr/>
        </p:nvSpPr>
        <p:spPr>
          <a:xfrm>
            <a:off x="-6" y="-1"/>
            <a:ext cx="86588" cy="68759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205" name="직사각형 32"/>
          <p:cNvSpPr/>
          <p:nvPr/>
        </p:nvSpPr>
        <p:spPr>
          <a:xfrm>
            <a:off x="1138113" y="2527568"/>
            <a:ext cx="1202903" cy="274532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206" name="TextBox 33"/>
          <p:cNvSpPr txBox="1"/>
          <p:nvPr/>
        </p:nvSpPr>
        <p:spPr>
          <a:xfrm>
            <a:off x="8743345" y="451749"/>
            <a:ext cx="2708911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554F4D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r>
              <a:rPr>
                <a:latin typeface="+mj-lt"/>
                <a:ea typeface="+mj-ea"/>
                <a:cs typeface="+mj-cs"/>
                <a:sym typeface="이롭게 바탕체 Medium"/>
              </a:rPr>
              <a:t>담당자 </a:t>
            </a:r>
            <a:r>
              <a:t>: 배민진</a:t>
            </a:r>
          </a:p>
        </p:txBody>
      </p:sp>
      <p:sp>
        <p:nvSpPr>
          <p:cNvPr id="207" name="직사각형 32"/>
          <p:cNvSpPr/>
          <p:nvPr/>
        </p:nvSpPr>
        <p:spPr>
          <a:xfrm>
            <a:off x="1138113" y="4429611"/>
            <a:ext cx="1541706" cy="274532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604" y="1918716"/>
            <a:ext cx="1820427" cy="1064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500" y="1688094"/>
            <a:ext cx="2395043" cy="120357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직사각형 32"/>
          <p:cNvSpPr/>
          <p:nvPr/>
        </p:nvSpPr>
        <p:spPr>
          <a:xfrm>
            <a:off x="3938590" y="1918844"/>
            <a:ext cx="2041763" cy="1064181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  <p:sp>
        <p:nvSpPr>
          <p:cNvPr id="211" name="직사각형 32"/>
          <p:cNvSpPr/>
          <p:nvPr/>
        </p:nvSpPr>
        <p:spPr>
          <a:xfrm>
            <a:off x="8970417" y="1625430"/>
            <a:ext cx="2441209" cy="1328899"/>
          </a:xfrm>
          <a:prstGeom prst="rect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>
              <a:defRPr>
                <a:ln w="9525" cap="flat">
                  <a:solidFill>
                    <a:srgbClr val="FF0000"/>
                  </a:solidFill>
                  <a:prstDash val="solid"/>
                  <a:round/>
                </a:ln>
                <a:solidFill>
                  <a:srgbClr val="FFFFFF"/>
                </a:solidFill>
                <a:latin typeface="MS PGothic"/>
                <a:ea typeface="MS PGothic"/>
                <a:cs typeface="MS PGothic"/>
                <a:sym typeface="MS PGothic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B4ED9275-B4F3-C4AC-AEFB-2E94022B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96" y="1415806"/>
            <a:ext cx="4118357" cy="3147723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589484" y="944593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715600" y="240726"/>
            <a:ext cx="4783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게시판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ko-KR" altLang="en-US" sz="3600" dirty="0">
                <a:solidFill>
                  <a:srgbClr val="554F4D"/>
                </a:solidFill>
                <a:latin typeface="MS PGothic" panose="020B0600070205080204" pitchFamily="34" charset="-128"/>
              </a:rPr>
              <a:t>공지사항 관리</a:t>
            </a:r>
            <a:r>
              <a:rPr lang="en-US" altLang="ko-KR" sz="3600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endParaRPr lang="ko-KR" altLang="en-US" sz="3600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atin typeface="MS PGothic" panose="020B0600070205080204" pitchFamily="34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4F406A9-25F1-66AD-1D5A-27B20E66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65" y="1278306"/>
            <a:ext cx="3503708" cy="34516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8E6B207-0DED-BFF2-82F9-C547B3523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581" y="1055699"/>
            <a:ext cx="3321169" cy="37361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5D9A53-6BC4-5CA3-560E-A5151A3A5586}"/>
              </a:ext>
            </a:extLst>
          </p:cNvPr>
          <p:cNvSpPr/>
          <p:nvPr/>
        </p:nvSpPr>
        <p:spPr>
          <a:xfrm>
            <a:off x="9116454" y="1410347"/>
            <a:ext cx="3032799" cy="16943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91CD830-67CC-3A45-25F9-AC1100EB1ADA}"/>
              </a:ext>
            </a:extLst>
          </p:cNvPr>
          <p:cNvSpPr/>
          <p:nvPr/>
        </p:nvSpPr>
        <p:spPr>
          <a:xfrm>
            <a:off x="8041173" y="3846498"/>
            <a:ext cx="1117420" cy="7365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A2901A-6B64-FCFF-E643-D0771BFE03B3}"/>
              </a:ext>
            </a:extLst>
          </p:cNvPr>
          <p:cNvSpPr/>
          <p:nvPr/>
        </p:nvSpPr>
        <p:spPr>
          <a:xfrm>
            <a:off x="4778744" y="1009846"/>
            <a:ext cx="2855643" cy="6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CC12D7-222E-67DD-1473-F10673CC697A}"/>
              </a:ext>
            </a:extLst>
          </p:cNvPr>
          <p:cNvSpPr/>
          <p:nvPr/>
        </p:nvSpPr>
        <p:spPr>
          <a:xfrm>
            <a:off x="6697633" y="1842837"/>
            <a:ext cx="859117" cy="3601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28EE37-225C-672D-D85B-B270AB74F8FB}"/>
              </a:ext>
            </a:extLst>
          </p:cNvPr>
          <p:cNvSpPr/>
          <p:nvPr/>
        </p:nvSpPr>
        <p:spPr>
          <a:xfrm>
            <a:off x="6600117" y="4563529"/>
            <a:ext cx="995451" cy="3004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EFC9C6B-3C86-85BE-C1EE-1D0D14CE97E6}"/>
              </a:ext>
            </a:extLst>
          </p:cNvPr>
          <p:cNvSpPr/>
          <p:nvPr/>
        </p:nvSpPr>
        <p:spPr>
          <a:xfrm>
            <a:off x="9116454" y="3160104"/>
            <a:ext cx="655297" cy="268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>
              <a:ln>
                <a:solidFill>
                  <a:srgbClr val="FF0000"/>
                </a:solidFill>
              </a:ln>
              <a:latin typeface="MS PGothic" panose="020B0600070205080204" pitchFamily="34" charset="-12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8263ED-475B-C294-C67E-8CBB6277C521}"/>
              </a:ext>
            </a:extLst>
          </p:cNvPr>
          <p:cNvSpPr txBox="1"/>
          <p:nvPr/>
        </p:nvSpPr>
        <p:spPr>
          <a:xfrm>
            <a:off x="8697626" y="451750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</a:rPr>
              <a:t>담당자 </a:t>
            </a:r>
            <a:r>
              <a:rPr lang="en-US" altLang="ko-KR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 </a:t>
            </a:r>
            <a:r>
              <a:rPr lang="ko-KR" altLang="en-US" dirty="0">
                <a:solidFill>
                  <a:srgbClr val="554F4D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홍지민</a:t>
            </a:r>
            <a:endParaRPr lang="ko-KR" altLang="en-US" dirty="0">
              <a:solidFill>
                <a:srgbClr val="554F4D"/>
              </a:solidFill>
              <a:latin typeface="MS PGothic" panose="020B0600070205080204" pitchFamily="34" charset="-12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EFC03A-B0B7-5695-77E4-891B0C2D5A1E}"/>
              </a:ext>
            </a:extLst>
          </p:cNvPr>
          <p:cNvSpPr txBox="1"/>
          <p:nvPr/>
        </p:nvSpPr>
        <p:spPr>
          <a:xfrm>
            <a:off x="8720291" y="4141432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A95C68-0EE0-22ED-1910-263CBE26FA33}"/>
              </a:ext>
            </a:extLst>
          </p:cNvPr>
          <p:cNvSpPr txBox="1"/>
          <p:nvPr/>
        </p:nvSpPr>
        <p:spPr>
          <a:xfrm>
            <a:off x="11537105" y="1406384"/>
            <a:ext cx="3596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0C24E0-24AD-D39B-44D7-F49E1D6B7E4D}"/>
              </a:ext>
            </a:extLst>
          </p:cNvPr>
          <p:cNvSpPr txBox="1"/>
          <p:nvPr/>
        </p:nvSpPr>
        <p:spPr>
          <a:xfrm>
            <a:off x="9444102" y="3112458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DA2B812-23D2-4398-0CF0-2EC4041715B6}"/>
              </a:ext>
            </a:extLst>
          </p:cNvPr>
          <p:cNvGrpSpPr/>
          <p:nvPr/>
        </p:nvGrpSpPr>
        <p:grpSpPr>
          <a:xfrm>
            <a:off x="8360091" y="4856799"/>
            <a:ext cx="3641485" cy="1557104"/>
            <a:chOff x="8427207" y="4948779"/>
            <a:chExt cx="2846903" cy="1303438"/>
          </a:xfrm>
        </p:grpSpPr>
        <p:sp>
          <p:nvSpPr>
            <p:cNvPr id="45" name="テキスト ボックス 17">
              <a:extLst>
                <a:ext uri="{FF2B5EF4-FFF2-40B4-BE49-F238E27FC236}">
                  <a16:creationId xmlns:a16="http://schemas.microsoft.com/office/drawing/2014/main" id="{B2CAD591-F944-3877-FB36-A07E1C94B0ED}"/>
                </a:ext>
              </a:extLst>
            </p:cNvPr>
            <p:cNvSpPr txBox="1"/>
            <p:nvPr/>
          </p:nvSpPr>
          <p:spPr>
            <a:xfrm>
              <a:off x="9158552" y="5002292"/>
              <a:ext cx="1337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작성된 글 조회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6D16419-E1E1-FA6D-403C-B6CC95A7245A}"/>
                </a:ext>
              </a:extLst>
            </p:cNvPr>
            <p:cNvSpPr txBox="1"/>
            <p:nvPr/>
          </p:nvSpPr>
          <p:spPr>
            <a:xfrm>
              <a:off x="8427207" y="5337601"/>
              <a:ext cx="2846903" cy="914616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①사이드 메뉴에 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최신글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3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개 조회 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- </a:t>
              </a:r>
              <a:r>
                <a:rPr lang="ko-KR" altLang="en-US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전체보기 버튼 </a:t>
              </a:r>
              <a:r>
                <a:rPr lang="ko-KR" altLang="en-US" sz="1300" dirty="0" err="1">
                  <a:latin typeface="MS PGothic" panose="020B0600070205080204" pitchFamily="34" charset="-128"/>
                  <a:ea typeface="MS PGothic" panose="020B0600070205080204" pitchFamily="34" charset="-128"/>
                </a:rPr>
                <a:t>클릭시</a:t>
              </a:r>
              <a:r>
                <a:rPr lang="ko-KR" altLang="en-US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공지사항 게시판 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        </a:t>
              </a:r>
              <a:r>
                <a:rPr lang="ko-KR" altLang="en-US" sz="1300" dirty="0">
                  <a:latin typeface="MS PGothic" panose="020B0600070205080204" pitchFamily="34" charset="-128"/>
                  <a:ea typeface="MS PGothic" panose="020B0600070205080204" pitchFamily="34" charset="-128"/>
                </a:rPr>
                <a:t>화면으로 이동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</a:t>
              </a:r>
              <a:r>
                <a:rPr lang="ko-KR" altLang="en-US" sz="1300" dirty="0" err="1">
                  <a:latin typeface="MS PGothic" panose="020B0600070205080204" pitchFamily="34" charset="-128"/>
                </a:rPr>
                <a:t>페이징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 처리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EBC1993-BCE6-C418-54D1-E10D81661053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1255AE99-52EB-AC2F-CE64-49D92AD2ECB1}"/>
              </a:ext>
            </a:extLst>
          </p:cNvPr>
          <p:cNvGrpSpPr/>
          <p:nvPr/>
        </p:nvGrpSpPr>
        <p:grpSpPr>
          <a:xfrm>
            <a:off x="4011927" y="4886694"/>
            <a:ext cx="3768475" cy="1668637"/>
            <a:chOff x="8427209" y="4948779"/>
            <a:chExt cx="2846903" cy="1494774"/>
          </a:xfrm>
        </p:grpSpPr>
        <p:sp>
          <p:nvSpPr>
            <p:cNvPr id="49" name="テキスト ボックス 17">
              <a:extLst>
                <a:ext uri="{FF2B5EF4-FFF2-40B4-BE49-F238E27FC236}">
                  <a16:creationId xmlns:a16="http://schemas.microsoft.com/office/drawing/2014/main" id="{39F9B665-EAB8-F47B-796E-EC1C33FC8FE0}"/>
                </a:ext>
              </a:extLst>
            </p:cNvPr>
            <p:cNvSpPr txBox="1"/>
            <p:nvPr/>
          </p:nvSpPr>
          <p:spPr>
            <a:xfrm>
              <a:off x="8941864" y="4962338"/>
              <a:ext cx="1922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MS PGothic" panose="020B0600070205080204" pitchFamily="34" charset="-128"/>
                </a:rPr>
                <a:t>작성된 글 수정 및 삭제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16C1F1-0B63-2FA9-1BDA-7DD192ABAAB3}"/>
                </a:ext>
              </a:extLst>
            </p:cNvPr>
            <p:cNvSpPr txBox="1"/>
            <p:nvPr/>
          </p:nvSpPr>
          <p:spPr>
            <a:xfrm>
              <a:off x="8427209" y="5184041"/>
              <a:ext cx="2846903" cy="1259512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①관리자만 글 수정 글 삭제 버튼 활성화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②수정 삭제 성공 시 </a:t>
              </a:r>
              <a:r>
                <a:rPr lang="en-US" altLang="ko-KR" sz="1300" dirty="0">
                  <a:latin typeface="MS PGothic" panose="020B0600070205080204" pitchFamily="34" charset="-128"/>
                </a:rPr>
                <a:t>alert </a:t>
              </a:r>
              <a:r>
                <a:rPr lang="ko-KR" altLang="en-US" sz="1300" dirty="0">
                  <a:latin typeface="MS PGothic" panose="020B0600070205080204" pitchFamily="34" charset="-128"/>
                </a:rPr>
                <a:t>메시지 출력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③공지사항 목록 화면으로 이동</a:t>
              </a:r>
              <a:endParaRPr lang="en-US" altLang="ko-KR" sz="1300" dirty="0">
                <a:latin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④회원은 조회만 가능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ECF0BFE2-9A39-16D7-7023-35274AAD3C90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98C4005-6674-7A7A-FF4A-5A8B30100005}"/>
              </a:ext>
            </a:extLst>
          </p:cNvPr>
          <p:cNvSpPr txBox="1"/>
          <p:nvPr/>
        </p:nvSpPr>
        <p:spPr>
          <a:xfrm>
            <a:off x="6622073" y="1868319"/>
            <a:ext cx="493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  <a:latin typeface="MS PGothic" panose="020B0600070205080204" pitchFamily="34" charset="-128"/>
              </a:rPr>
              <a:t>①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6C3B27-E299-BA14-7A1F-0FC1771BBFEB}"/>
              </a:ext>
            </a:extLst>
          </p:cNvPr>
          <p:cNvSpPr txBox="1"/>
          <p:nvPr/>
        </p:nvSpPr>
        <p:spPr>
          <a:xfrm>
            <a:off x="6984844" y="1093640"/>
            <a:ext cx="407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MS PGothic" panose="020B0600070205080204" pitchFamily="34" charset="-128"/>
              </a:rPr>
              <a:t>②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FF42A8-86C6-D63F-AA73-79298D15D615}"/>
              </a:ext>
            </a:extLst>
          </p:cNvPr>
          <p:cNvSpPr txBox="1"/>
          <p:nvPr/>
        </p:nvSpPr>
        <p:spPr>
          <a:xfrm>
            <a:off x="6554508" y="4533634"/>
            <a:ext cx="1690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  <a:latin typeface="MS PGothic" panose="020B0600070205080204" pitchFamily="34" charset="-128"/>
              </a:rPr>
              <a:t>③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8712775-B77B-96EC-E690-B00623B72B9A}"/>
              </a:ext>
            </a:extLst>
          </p:cNvPr>
          <p:cNvGrpSpPr/>
          <p:nvPr/>
        </p:nvGrpSpPr>
        <p:grpSpPr>
          <a:xfrm>
            <a:off x="234869" y="4932788"/>
            <a:ext cx="3370983" cy="1184027"/>
            <a:chOff x="8560879" y="4948779"/>
            <a:chExt cx="2546617" cy="1184027"/>
          </a:xfrm>
        </p:grpSpPr>
        <p:sp>
          <p:nvSpPr>
            <p:cNvPr id="61" name="テキスト ボックス 17">
              <a:extLst>
                <a:ext uri="{FF2B5EF4-FFF2-40B4-BE49-F238E27FC236}">
                  <a16:creationId xmlns:a16="http://schemas.microsoft.com/office/drawing/2014/main" id="{945D21E8-02F5-0498-C241-8B9C612BC9EC}"/>
                </a:ext>
              </a:extLst>
            </p:cNvPr>
            <p:cNvSpPr txBox="1"/>
            <p:nvPr/>
          </p:nvSpPr>
          <p:spPr>
            <a:xfrm>
              <a:off x="9394767" y="4989016"/>
              <a:ext cx="960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>
                  <a:latin typeface="MS PGothic" panose="020B0600070205080204" pitchFamily="34" charset="-128"/>
                </a:rPr>
                <a:t>새 글 작성</a:t>
              </a:r>
              <a:endParaRPr kumimoji="1" lang="ja-JP" altLang="en-US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819EA0B-274E-EB5F-EFB7-B7BDF48CF2A2}"/>
                </a:ext>
              </a:extLst>
            </p:cNvPr>
            <p:cNvSpPr txBox="1"/>
            <p:nvPr/>
          </p:nvSpPr>
          <p:spPr>
            <a:xfrm>
              <a:off x="8560879" y="5473458"/>
              <a:ext cx="2546617" cy="659348"/>
            </a:xfrm>
            <a:prstGeom prst="rect">
              <a:avLst/>
            </a:prstGeom>
            <a:noFill/>
          </p:spPr>
          <p:txBody>
            <a:bodyPr wrap="square" tIns="46800" spcCol="0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①관리자만 새 글 작성 버튼 활성화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300" dirty="0">
                  <a:latin typeface="MS PGothic" panose="020B0600070205080204" pitchFamily="34" charset="-128"/>
                </a:rPr>
                <a:t>②파일 첨부 가능</a:t>
              </a:r>
              <a:endParaRPr lang="en-US" altLang="ko-KR" sz="1300" dirty="0">
                <a:latin typeface="MS PGothic" panose="020B0600070205080204" pitchFamily="34" charset="-128"/>
                <a:ea typeface="MS PGothic" panose="020B0600070205080204" pitchFamily="34" charset="-128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8ECAB613-1DD2-ADD4-700B-A199A91906D1}"/>
                </a:ext>
              </a:extLst>
            </p:cNvPr>
            <p:cNvCxnSpPr/>
            <p:nvPr/>
          </p:nvCxnSpPr>
          <p:spPr>
            <a:xfrm>
              <a:off x="9535700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696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1691</Words>
  <Application>Microsoft Office PowerPoint</Application>
  <PresentationFormat>와이드스크린</PresentationFormat>
  <Paragraphs>211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MS PGothic</vt:lpstr>
      <vt:lpstr>Noto Sans KR</vt:lpstr>
      <vt:lpstr>TimesNewRomanPSMT</vt:lpstr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1303</cp:lastModifiedBy>
  <cp:revision>169</cp:revision>
  <dcterms:created xsi:type="dcterms:W3CDTF">2020-05-03T01:37:17Z</dcterms:created>
  <dcterms:modified xsi:type="dcterms:W3CDTF">2024-05-23T06:48:24Z</dcterms:modified>
  <cp:version/>
</cp:coreProperties>
</file>